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4" r:id="rId3"/>
    <p:sldId id="259" r:id="rId4"/>
    <p:sldId id="260" r:id="rId5"/>
    <p:sldId id="261" r:id="rId6"/>
    <p:sldId id="258" r:id="rId7"/>
    <p:sldId id="262" r:id="rId8"/>
    <p:sldId id="263" r:id="rId9"/>
    <p:sldId id="264" r:id="rId10"/>
    <p:sldId id="272" r:id="rId11"/>
    <p:sldId id="282" r:id="rId12"/>
    <p:sldId id="266" r:id="rId13"/>
    <p:sldId id="271" r:id="rId14"/>
    <p:sldId id="267" r:id="rId15"/>
    <p:sldId id="265" r:id="rId16"/>
    <p:sldId id="268" r:id="rId17"/>
    <p:sldId id="269" r:id="rId18"/>
    <p:sldId id="283"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29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02.05.2020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02.05.2020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02.05.2020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02.05.2020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02.05.2020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02.05.2020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02.05.2020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02.05.2020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900igr.net/up/datai/129798/0001-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 y="188640"/>
            <a:ext cx="9136891" cy="685874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87625" y="1340768"/>
            <a:ext cx="7704855" cy="3662541"/>
          </a:xfrm>
          <a:prstGeom prst="rect">
            <a:avLst/>
          </a:prstGeom>
        </p:spPr>
        <p:txBody>
          <a:bodyPr wrap="square">
            <a:spAutoFit/>
          </a:bodyPr>
          <a:lstStyle/>
          <a:p>
            <a:r>
              <a:rPr lang="ru-RU" sz="3200" b="1" dirty="0">
                <a:latin typeface="Times New Roman" panose="02020603050405020304" pitchFamily="18" charset="0"/>
                <a:cs typeface="Times New Roman" panose="02020603050405020304" pitchFamily="18" charset="0"/>
              </a:rPr>
              <a:t>«</a:t>
            </a:r>
            <a:r>
              <a:rPr lang="ru-RU" sz="3200" b="1" dirty="0" err="1">
                <a:latin typeface="Times New Roman" panose="02020603050405020304" pitchFamily="18" charset="0"/>
                <a:cs typeface="Times New Roman" panose="02020603050405020304" pitchFamily="18" charset="0"/>
              </a:rPr>
              <a:t>Лэпбук</a:t>
            </a:r>
            <a:r>
              <a:rPr lang="ru-RU" sz="3200" b="1" dirty="0">
                <a:latin typeface="Times New Roman" panose="02020603050405020304" pitchFamily="18" charset="0"/>
                <a:cs typeface="Times New Roman" panose="02020603050405020304" pitchFamily="18" charset="0"/>
              </a:rPr>
              <a:t> «Я знаю! Я помню! Я горжусь</a:t>
            </a:r>
            <a:r>
              <a:rPr lang="ru-RU" sz="3200" b="1" dirty="0" smtClean="0">
                <a:latin typeface="Times New Roman" panose="02020603050405020304" pitchFamily="18" charset="0"/>
                <a:cs typeface="Times New Roman" panose="02020603050405020304" pitchFamily="18" charset="0"/>
              </a:rPr>
              <a:t>!»</a:t>
            </a:r>
          </a:p>
          <a:p>
            <a:endParaRPr lang="ru-RU" sz="3200" b="1" dirty="0">
              <a:latin typeface="Times New Roman" panose="02020603050405020304" pitchFamily="18" charset="0"/>
              <a:cs typeface="Times New Roman" panose="02020603050405020304" pitchFamily="18" charset="0"/>
            </a:endParaRPr>
          </a:p>
          <a:p>
            <a:r>
              <a:rPr lang="ru-RU" sz="2800" b="1" dirty="0">
                <a:latin typeface="Times New Roman" panose="02020603050405020304" pitchFamily="18" charset="0"/>
                <a:cs typeface="Times New Roman" panose="02020603050405020304" pitchFamily="18" charset="0"/>
              </a:rPr>
              <a:t>У</a:t>
            </a:r>
            <a:r>
              <a:rPr lang="ru-RU" sz="2800" b="1" dirty="0" smtClean="0">
                <a:latin typeface="Times New Roman" panose="02020603050405020304" pitchFamily="18" charset="0"/>
                <a:cs typeface="Times New Roman" panose="02020603050405020304" pitchFamily="18" charset="0"/>
              </a:rPr>
              <a:t>чебно-методическое </a:t>
            </a:r>
            <a:r>
              <a:rPr lang="ru-RU" sz="2800" b="1" dirty="0">
                <a:latin typeface="Times New Roman" panose="02020603050405020304" pitchFamily="18" charset="0"/>
                <a:cs typeface="Times New Roman" panose="02020603050405020304" pitchFamily="18" charset="0"/>
              </a:rPr>
              <a:t>пособие </a:t>
            </a:r>
            <a:endParaRPr lang="ru-RU" sz="2800" b="1" dirty="0" smtClean="0">
              <a:latin typeface="Times New Roman" panose="02020603050405020304" pitchFamily="18" charset="0"/>
              <a:cs typeface="Times New Roman" panose="02020603050405020304" pitchFamily="18" charset="0"/>
            </a:endParaRPr>
          </a:p>
          <a:p>
            <a:r>
              <a:rPr lang="ru-RU" sz="2800" b="1" dirty="0" smtClean="0">
                <a:latin typeface="Times New Roman" panose="02020603050405020304" pitchFamily="18" charset="0"/>
                <a:cs typeface="Times New Roman" panose="02020603050405020304" pitchFamily="18" charset="0"/>
              </a:rPr>
              <a:t>(</a:t>
            </a:r>
            <a:r>
              <a:rPr lang="ru-RU" sz="2800" b="1" dirty="0">
                <a:latin typeface="Times New Roman" panose="02020603050405020304" pitchFamily="18" charset="0"/>
                <a:cs typeface="Times New Roman" panose="02020603050405020304" pitchFamily="18" charset="0"/>
              </a:rPr>
              <a:t>старшая, подготовительная группа) </a:t>
            </a:r>
          </a:p>
          <a:p>
            <a:endParaRPr lang="ru-RU" sz="3200" b="1" dirty="0" smtClean="0">
              <a:latin typeface="Times New Roman" panose="02020603050405020304" pitchFamily="18" charset="0"/>
              <a:cs typeface="Times New Roman" panose="02020603050405020304" pitchFamily="18" charset="0"/>
            </a:endParaRPr>
          </a:p>
          <a:p>
            <a:pPr algn="ctr"/>
            <a:r>
              <a:rPr lang="ru-RU" sz="2000" b="1" dirty="0" smtClean="0">
                <a:latin typeface="Times New Roman" panose="02020603050405020304" pitchFamily="18" charset="0"/>
                <a:cs typeface="Times New Roman" panose="02020603050405020304" pitchFamily="18" charset="0"/>
              </a:rPr>
              <a:t>Автор: Горбатова Ирина Васильевна </a:t>
            </a:r>
          </a:p>
          <a:p>
            <a:pPr algn="ctr"/>
            <a:r>
              <a:rPr lang="ru-RU" sz="2000" b="1" dirty="0" smtClean="0">
                <a:latin typeface="Times New Roman" panose="02020603050405020304" pitchFamily="18" charset="0"/>
                <a:cs typeface="Times New Roman" panose="02020603050405020304" pitchFamily="18" charset="0"/>
              </a:rPr>
              <a:t>Воспитатель 1 </a:t>
            </a:r>
            <a:r>
              <a:rPr lang="ru-RU" sz="2000" b="1" dirty="0">
                <a:latin typeface="Times New Roman" panose="02020603050405020304" pitchFamily="18" charset="0"/>
                <a:cs typeface="Times New Roman" panose="02020603050405020304" pitchFamily="18" charset="0"/>
              </a:rPr>
              <a:t>квалификационной </a:t>
            </a:r>
            <a:r>
              <a:rPr lang="ru-RU" sz="2000" b="1" dirty="0" smtClean="0">
                <a:latin typeface="Times New Roman" panose="02020603050405020304" pitchFamily="18" charset="0"/>
                <a:cs typeface="Times New Roman" panose="02020603050405020304" pitchFamily="18" charset="0"/>
              </a:rPr>
              <a:t>категории</a:t>
            </a:r>
          </a:p>
          <a:p>
            <a:pPr algn="ctr"/>
            <a:r>
              <a:rPr lang="ru-RU" sz="2000" b="1" dirty="0" smtClean="0">
                <a:latin typeface="Times New Roman" panose="02020603050405020304" pitchFamily="18" charset="0"/>
                <a:cs typeface="Times New Roman" panose="02020603050405020304" pitchFamily="18" charset="0"/>
              </a:rPr>
              <a:t>МБДОУ  Детский сад № 12  «Кристаллик»</a:t>
            </a:r>
          </a:p>
          <a:p>
            <a:pPr algn="ctr"/>
            <a:r>
              <a:rPr lang="ru-RU" sz="2000" b="1" dirty="0" smtClean="0">
                <a:latin typeface="Times New Roman" panose="02020603050405020304" pitchFamily="18" charset="0"/>
                <a:cs typeface="Times New Roman" panose="02020603050405020304" pitchFamily="18" charset="0"/>
              </a:rPr>
              <a:t>Город Гусь-Хрустальный </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822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4" y="0"/>
            <a:ext cx="913257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User\Desktop\ВОВ\IMG_20200502_160818.jpg"/>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3787"/>
          <a:stretch/>
        </p:blipFill>
        <p:spPr bwMode="auto">
          <a:xfrm rot="5400000">
            <a:off x="2195736" y="980728"/>
            <a:ext cx="5400600" cy="5832648"/>
          </a:xfrm>
          <a:prstGeom prst="rect">
            <a:avLst/>
          </a:prstGeom>
          <a:ln>
            <a:noFill/>
          </a:ln>
          <a:effectLst>
            <a:softEdge rad="112500"/>
          </a:effectLst>
          <a:extLst/>
        </p:spPr>
      </p:pic>
      <p:sp>
        <p:nvSpPr>
          <p:cNvPr id="2" name="Прямоугольник 1"/>
          <p:cNvSpPr/>
          <p:nvPr/>
        </p:nvSpPr>
        <p:spPr>
          <a:xfrm>
            <a:off x="3131840" y="404664"/>
            <a:ext cx="4032448" cy="461665"/>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«Города герои</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4778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9" y="-30061"/>
            <a:ext cx="918210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2453573940"/>
              </p:ext>
            </p:extLst>
          </p:nvPr>
        </p:nvGraphicFramePr>
        <p:xfrm>
          <a:off x="457200" y="3543141"/>
          <a:ext cx="8229600" cy="365760"/>
        </p:xfrm>
        <a:graphic>
          <a:graphicData uri="http://schemas.openxmlformats.org/drawingml/2006/table">
            <a:tbl>
              <a:tblPr/>
              <a:tblGrid>
                <a:gridCol w="8229600"/>
              </a:tblGrid>
              <a:tr h="0">
                <a:tc>
                  <a:txBody>
                    <a:bodyPr/>
                    <a:lstStyle/>
                    <a:p>
                      <a:pPr algn="ctr"/>
                      <a:endParaRPr lang="ru-RU" dirty="0"/>
                    </a:p>
                  </a:txBody>
                  <a:tcPr anchor="ctr">
                    <a:lnL>
                      <a:noFill/>
                    </a:lnL>
                    <a:lnR>
                      <a:noFill/>
                    </a:lnR>
                    <a:lnT>
                      <a:noFill/>
                    </a:lnT>
                    <a:lnB>
                      <a:noFill/>
                    </a:lnB>
                  </a:tcPr>
                </a:tc>
              </a:tr>
            </a:tbl>
          </a:graphicData>
        </a:graphic>
      </p:graphicFrame>
      <p:sp>
        <p:nvSpPr>
          <p:cNvPr id="4" name="Прямоугольник 3"/>
          <p:cNvSpPr/>
          <p:nvPr/>
        </p:nvSpPr>
        <p:spPr>
          <a:xfrm>
            <a:off x="1547664" y="476672"/>
            <a:ext cx="7344816" cy="6217087"/>
          </a:xfrm>
          <a:prstGeom prst="rect">
            <a:avLst/>
          </a:prstGeom>
        </p:spPr>
        <p:txBody>
          <a:bodyPr wrap="square">
            <a:spAutoFit/>
          </a:bodyPr>
          <a:lstStyle/>
          <a:p>
            <a:r>
              <a:rPr lang="ru-RU" sz="2000" b="1" dirty="0" smtClean="0">
                <a:latin typeface="Times New Roman" panose="02020603050405020304" pitchFamily="18" charset="0"/>
                <a:cs typeface="Times New Roman" panose="02020603050405020304" pitchFamily="18" charset="0"/>
              </a:rPr>
              <a:t>Города герои  </a:t>
            </a:r>
            <a:r>
              <a:rPr lang="ru-RU" sz="2000" b="1" dirty="0">
                <a:latin typeface="Times New Roman" panose="02020603050405020304" pitchFamily="18" charset="0"/>
                <a:cs typeface="Times New Roman" panose="02020603050405020304" pitchFamily="18" charset="0"/>
              </a:rPr>
              <a:t>в </a:t>
            </a:r>
            <a:r>
              <a:rPr lang="ru-RU" sz="2000" b="1" dirty="0" smtClean="0">
                <a:latin typeface="Times New Roman" panose="02020603050405020304" pitchFamily="18" charset="0"/>
                <a:cs typeface="Times New Roman" panose="02020603050405020304" pitchFamily="18" charset="0"/>
              </a:rPr>
              <a:t>Великой Отечественной войне.</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Почетное звание «Город-герой» присваивалось Указом Президиума Верховного Совета СССР тем городам Советского Союза, жители которых проявили массовый героизм и мужество в защите Родины во время Великой Отечественной войны. </a:t>
            </a:r>
          </a:p>
          <a:p>
            <a:endParaRPr lang="ru-RU" sz="2000" b="1" dirty="0" smtClean="0">
              <a:latin typeface="Times New Roman" panose="02020603050405020304" pitchFamily="18" charset="0"/>
              <a:cs typeface="Times New Roman" panose="02020603050405020304" pitchFamily="18" charset="0"/>
            </a:endParaRPr>
          </a:p>
          <a:p>
            <a:r>
              <a:rPr lang="ru-RU" sz="2000" b="1" dirty="0" smtClean="0">
                <a:latin typeface="Times New Roman" panose="02020603050405020304" pitchFamily="18" charset="0"/>
                <a:cs typeface="Times New Roman" panose="02020603050405020304" pitchFamily="18" charset="0"/>
              </a:rPr>
              <a:t>Цель: </a:t>
            </a:r>
            <a:r>
              <a:rPr lang="ru-RU" sz="2000" dirty="0" smtClean="0">
                <a:latin typeface="Times New Roman" panose="02020603050405020304" pitchFamily="18" charset="0"/>
                <a:cs typeface="Times New Roman" panose="02020603050405020304" pitchFamily="18" charset="0"/>
              </a:rPr>
              <a:t>закреплять </a:t>
            </a:r>
            <a:r>
              <a:rPr lang="ru-RU" sz="2000" dirty="0">
                <a:latin typeface="Times New Roman" panose="02020603050405020304" pitchFamily="18" charset="0"/>
                <a:cs typeface="Times New Roman" panose="02020603050405020304" pitchFamily="18" charset="0"/>
              </a:rPr>
              <a:t>знания </a:t>
            </a:r>
            <a:r>
              <a:rPr lang="ru-RU" sz="2000" dirty="0" smtClean="0">
                <a:latin typeface="Times New Roman" panose="02020603050405020304" pitchFamily="18" charset="0"/>
                <a:cs typeface="Times New Roman" panose="02020603050405020304" pitchFamily="18" charset="0"/>
              </a:rPr>
              <a:t>детей.</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Р</a:t>
            </a:r>
            <a:r>
              <a:rPr lang="ru-RU" sz="2000" dirty="0" smtClean="0">
                <a:latin typeface="Times New Roman" panose="02020603050405020304" pitchFamily="18" charset="0"/>
                <a:cs typeface="Times New Roman" panose="02020603050405020304" pitchFamily="18" charset="0"/>
              </a:rPr>
              <a:t>азвивать </a:t>
            </a:r>
            <a:r>
              <a:rPr lang="ru-RU" sz="2000" dirty="0">
                <a:latin typeface="Times New Roman" panose="02020603050405020304" pitchFamily="18" charset="0"/>
                <a:cs typeface="Times New Roman" panose="02020603050405020304" pitchFamily="18" charset="0"/>
              </a:rPr>
              <a:t>связную речь, пополнять словарный запас </a:t>
            </a:r>
            <a:r>
              <a:rPr lang="ru-RU" sz="2000" dirty="0" smtClean="0">
                <a:latin typeface="Times New Roman" panose="02020603050405020304" pitchFamily="18" charset="0"/>
                <a:cs typeface="Times New Roman" panose="02020603050405020304" pitchFamily="18" charset="0"/>
              </a:rPr>
              <a:t>детей. </a:t>
            </a:r>
            <a:r>
              <a:rPr lang="ru-RU" sz="2000" dirty="0">
                <a:latin typeface="Times New Roman" panose="02020603050405020304" pitchFamily="18" charset="0"/>
                <a:cs typeface="Times New Roman" panose="02020603050405020304" pitchFamily="18" charset="0"/>
              </a:rPr>
              <a:t>В</a:t>
            </a:r>
            <a:r>
              <a:rPr lang="ru-RU" sz="2000" dirty="0" smtClean="0">
                <a:latin typeface="Times New Roman" panose="02020603050405020304" pitchFamily="18" charset="0"/>
                <a:cs typeface="Times New Roman" panose="02020603050405020304" pitchFamily="18" charset="0"/>
              </a:rPr>
              <a:t>оспитывать </a:t>
            </a:r>
            <a:r>
              <a:rPr lang="ru-RU" sz="2000" dirty="0">
                <a:latin typeface="Times New Roman" panose="02020603050405020304" pitchFamily="18" charset="0"/>
                <a:cs typeface="Times New Roman" panose="02020603050405020304" pitchFamily="18" charset="0"/>
              </a:rPr>
              <a:t>чувство патриотизма, восхищения героизмом людей</a:t>
            </a:r>
            <a:r>
              <a:rPr lang="ru-RU" sz="2000" dirty="0" smtClean="0">
                <a:latin typeface="Times New Roman" panose="02020603050405020304" pitchFamily="18" charset="0"/>
                <a:cs typeface="Times New Roman" panose="02020603050405020304" pitchFamily="18" charset="0"/>
              </a:rPr>
              <a:t>.</a:t>
            </a:r>
          </a:p>
          <a:p>
            <a:endParaRPr lang="ru-RU" sz="2000" b="1" dirty="0" smtClean="0">
              <a:latin typeface="Times New Roman" panose="02020603050405020304" pitchFamily="18" charset="0"/>
              <a:cs typeface="Times New Roman" panose="02020603050405020304" pitchFamily="18" charset="0"/>
            </a:endParaRPr>
          </a:p>
          <a:p>
            <a:pPr algn="ctr"/>
            <a:r>
              <a:rPr lang="ru-RU" sz="2000" b="1" dirty="0" smtClean="0">
                <a:latin typeface="Times New Roman" panose="02020603050405020304" pitchFamily="18" charset="0"/>
                <a:cs typeface="Times New Roman" panose="02020603050405020304" pitchFamily="18" charset="0"/>
              </a:rPr>
              <a:t>Правила </a:t>
            </a:r>
            <a:r>
              <a:rPr lang="ru-RU" sz="2000" b="1" dirty="0">
                <a:latin typeface="Times New Roman" panose="02020603050405020304" pitchFamily="18" charset="0"/>
                <a:cs typeface="Times New Roman" panose="02020603050405020304" pitchFamily="18" charset="0"/>
              </a:rPr>
              <a:t>игры</a:t>
            </a:r>
          </a:p>
          <a:p>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игре могут участвовать от 2 до 4 детей. На столе разложены большие карты и маленькие карточки. Дети берут по желанию маленькую карточку, читают название города и находят мемориал этого города на большой карте. Выигрывает тот, кто правильно и больше подавал маленьких карточек к мемориалам </a:t>
            </a:r>
            <a:r>
              <a:rPr lang="ru-RU" sz="2000" dirty="0" smtClean="0">
                <a:latin typeface="Times New Roman" panose="02020603050405020304" pitchFamily="18" charset="0"/>
                <a:cs typeface="Times New Roman" panose="02020603050405020304" pitchFamily="18" charset="0"/>
              </a:rPr>
              <a:t>городов-героев</a:t>
            </a:r>
            <a:r>
              <a:rPr lang="ru-RU" sz="2000" dirty="0">
                <a:latin typeface="Times New Roman" panose="02020603050405020304" pitchFamily="18" charset="0"/>
                <a:cs typeface="Times New Roman" panose="02020603050405020304" pitchFamily="18" charset="0"/>
              </a:rPr>
              <a:t>.</a:t>
            </a:r>
            <a:endParaRPr lang="ru-RU" sz="2000" dirty="0"/>
          </a:p>
          <a:p>
            <a:endParaRPr lang="ru-RU" sz="2000" dirty="0">
              <a:latin typeface="Times New Roman" panose="02020603050405020304" pitchFamily="18" charset="0"/>
              <a:cs typeface="Times New Roman" panose="02020603050405020304" pitchFamily="18" charset="0"/>
            </a:endParaRPr>
          </a:p>
          <a:p>
            <a:pPr marL="285750" indent="-285750">
              <a:buFontTx/>
              <a:buChar char="-"/>
            </a:pPr>
            <a:endParaRPr lang="ru-RU" dirty="0"/>
          </a:p>
        </p:txBody>
      </p:sp>
      <p:pic>
        <p:nvPicPr>
          <p:cNvPr id="1026" name="Picture 2" descr="C:\Users\User\Desktop\ВОВ\IMG_20200502_1608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2800" y="-8229600"/>
            <a:ext cx="480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693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03648" y="188640"/>
            <a:ext cx="7488832" cy="1384995"/>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Награды ВОВ (Ордена и медали).</a:t>
            </a:r>
          </a:p>
          <a:p>
            <a:r>
              <a:rPr lang="ru-RU" sz="2000" dirty="0">
                <a:latin typeface="Times New Roman" panose="02020603050405020304" pitchFamily="18" charset="0"/>
                <a:cs typeface="Times New Roman" panose="02020603050405020304" pitchFamily="18" charset="0"/>
              </a:rPr>
              <a:t>На карточках представлены самые известные награды, присуждаемые во время Отечественной войны. А также рассказы о наградах.</a:t>
            </a:r>
          </a:p>
        </p:txBody>
      </p:sp>
      <p:pic>
        <p:nvPicPr>
          <p:cNvPr id="5" name="Рисунок 4" descr="C:\Users\User\Desktop\ВОВ\IMG_20200502_161343.jpg"/>
          <p:cNvPicPr/>
          <p:nvPr/>
        </p:nvPicPr>
        <p:blipFill rotWithShape="1">
          <a:blip r:embed="rId3" cstate="print">
            <a:extLst>
              <a:ext uri="{28A0092B-C50C-407E-A947-70E740481C1C}">
                <a14:useLocalDpi xmlns:a14="http://schemas.microsoft.com/office/drawing/2010/main" val="0"/>
              </a:ext>
            </a:extLst>
          </a:blip>
          <a:srcRect l="8756" r="3597"/>
          <a:stretch/>
        </p:blipFill>
        <p:spPr bwMode="auto">
          <a:xfrm>
            <a:off x="1835696" y="1916832"/>
            <a:ext cx="6250213" cy="4784552"/>
          </a:xfrm>
          <a:prstGeom prst="rect">
            <a:avLst/>
          </a:prstGeom>
          <a:ln>
            <a:noFill/>
          </a:ln>
          <a:effectLst>
            <a:softEdge rad="112500"/>
          </a:effectLst>
        </p:spPr>
      </p:pic>
    </p:spTree>
    <p:extLst>
      <p:ext uri="{BB962C8B-B14F-4D97-AF65-F5344CB8AC3E}">
        <p14:creationId xmlns:p14="http://schemas.microsoft.com/office/powerpoint/2010/main" val="4204778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987824" y="620688"/>
            <a:ext cx="4248472" cy="461665"/>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«Военная техника</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pic>
        <p:nvPicPr>
          <p:cNvPr id="5" name="Рисунок 4" descr="C:\Users\User\Desktop\ВОВ\IMG_20200502_161513.jpg"/>
          <p:cNvPicPr/>
          <p:nvPr/>
        </p:nvPicPr>
        <p:blipFill rotWithShape="1">
          <a:blip r:embed="rId3" cstate="print">
            <a:extLst>
              <a:ext uri="{28A0092B-C50C-407E-A947-70E740481C1C}">
                <a14:useLocalDpi xmlns:a14="http://schemas.microsoft.com/office/drawing/2010/main" val="0"/>
              </a:ext>
            </a:extLst>
          </a:blip>
          <a:srcRect l="3007" t="6232" b="5313"/>
          <a:stretch/>
        </p:blipFill>
        <p:spPr bwMode="auto">
          <a:xfrm>
            <a:off x="1601787" y="1515290"/>
            <a:ext cx="7290693" cy="4722021"/>
          </a:xfrm>
          <a:prstGeom prst="rect">
            <a:avLst/>
          </a:prstGeom>
          <a:ln>
            <a:noFill/>
          </a:ln>
          <a:effectLst>
            <a:softEdge rad="112500"/>
          </a:effectLst>
        </p:spPr>
      </p:pic>
    </p:spTree>
    <p:extLst>
      <p:ext uri="{BB962C8B-B14F-4D97-AF65-F5344CB8AC3E}">
        <p14:creationId xmlns:p14="http://schemas.microsoft.com/office/powerpoint/2010/main" val="4204778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46082" y="392873"/>
            <a:ext cx="7272808" cy="5016758"/>
          </a:xfrm>
          <a:prstGeom prst="rect">
            <a:avLst/>
          </a:prstGeom>
        </p:spPr>
        <p:txBody>
          <a:bodyPr wrap="square">
            <a:spAutoFit/>
          </a:bodyPr>
          <a:lstStyle/>
          <a:p>
            <a:r>
              <a:rPr lang="ru-RU" sz="2000" b="1" dirty="0" smtClean="0">
                <a:latin typeface="Times New Roman" panose="02020603050405020304" pitchFamily="18" charset="0"/>
                <a:cs typeface="Times New Roman" panose="02020603050405020304" pitchFamily="18" charset="0"/>
              </a:rPr>
              <a:t>Цель</a:t>
            </a:r>
            <a:r>
              <a:rPr lang="ru-RU" sz="2000" dirty="0">
                <a:latin typeface="Times New Roman" panose="02020603050405020304" pitchFamily="18" charset="0"/>
                <a:cs typeface="Times New Roman" panose="02020603050405020304" pitchFamily="18" charset="0"/>
              </a:rPr>
              <a:t>: систематизация знаний детей о военной технике</a:t>
            </a:r>
            <a:r>
              <a:rPr lang="ru-RU" sz="2000" dirty="0" smtClean="0">
                <a:latin typeface="Times New Roman" panose="02020603050405020304" pitchFamily="18" charset="0"/>
                <a:cs typeface="Times New Roman" panose="02020603050405020304" pitchFamily="18" charset="0"/>
              </a:rPr>
              <a:t>.</a:t>
            </a:r>
          </a:p>
          <a:p>
            <a:endParaRPr lang="ru-RU" sz="2000" b="1" dirty="0" smtClean="0">
              <a:latin typeface="Times New Roman" panose="02020603050405020304" pitchFamily="18" charset="0"/>
              <a:cs typeface="Times New Roman" panose="02020603050405020304" pitchFamily="18" charset="0"/>
            </a:endParaRPr>
          </a:p>
          <a:p>
            <a:pPr algn="ctr"/>
            <a:r>
              <a:rPr lang="ru-RU" sz="2000" b="1" dirty="0" smtClean="0">
                <a:latin typeface="Times New Roman" panose="02020603050405020304" pitchFamily="18" charset="0"/>
                <a:cs typeface="Times New Roman" panose="02020603050405020304" pitchFamily="18" charset="0"/>
              </a:rPr>
              <a:t>Правила </a:t>
            </a:r>
            <a:r>
              <a:rPr lang="ru-RU" sz="2000" b="1" dirty="0">
                <a:latin typeface="Times New Roman" panose="02020603050405020304" pitchFamily="18" charset="0"/>
                <a:cs typeface="Times New Roman" panose="02020603050405020304" pitchFamily="18" charset="0"/>
              </a:rPr>
              <a:t>игры.</a:t>
            </a:r>
          </a:p>
          <a:p>
            <a:endParaRPr lang="ru-RU" sz="2000" i="1" dirty="0" smtClean="0">
              <a:latin typeface="Times New Roman" panose="02020603050405020304" pitchFamily="18" charset="0"/>
              <a:cs typeface="Times New Roman" panose="02020603050405020304" pitchFamily="18" charset="0"/>
            </a:endParaRPr>
          </a:p>
          <a:p>
            <a:pPr>
              <a:lnSpc>
                <a:spcPct val="150000"/>
              </a:lnSpc>
            </a:pPr>
            <a:r>
              <a:rPr lang="ru-RU" sz="2000" i="1" dirty="0" smtClean="0">
                <a:latin typeface="Times New Roman" panose="02020603050405020304" pitchFamily="18" charset="0"/>
                <a:cs typeface="Times New Roman" panose="02020603050405020304" pitchFamily="18" charset="0"/>
              </a:rPr>
              <a:t>Организационные </a:t>
            </a:r>
            <a:r>
              <a:rPr lang="ru-RU" sz="2000" i="1" dirty="0">
                <a:latin typeface="Times New Roman" panose="02020603050405020304" pitchFamily="18" charset="0"/>
                <a:cs typeface="Times New Roman" panose="02020603050405020304" pitchFamily="18" charset="0"/>
              </a:rPr>
              <a:t>правила</a:t>
            </a:r>
            <a:r>
              <a:rPr lang="ru-RU" sz="2000" dirty="0">
                <a:latin typeface="Times New Roman" panose="02020603050405020304" pitchFamily="18" charset="0"/>
                <a:cs typeface="Times New Roman" panose="02020603050405020304" pitchFamily="18" charset="0"/>
              </a:rPr>
              <a:t>. Карточки перемешиваются и выкладываются на столе картинками вниз. Договориться, кто за кем будет ходить. Играть могут от двух человек до четырех.</a:t>
            </a:r>
            <a:br>
              <a:rPr lang="ru-RU" sz="2000"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Дисциплинарные правила</a:t>
            </a:r>
            <a:r>
              <a:rPr lang="ru-RU" sz="2000" dirty="0">
                <a:latin typeface="Times New Roman" panose="02020603050405020304" pitchFamily="18" charset="0"/>
                <a:cs typeface="Times New Roman" panose="02020603050405020304" pitchFamily="18" charset="0"/>
              </a:rPr>
              <a:t>. Не нарушать последовательность игры, не ссориться, не кричать.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Играть дружно и слушать товарищей.</a:t>
            </a:r>
            <a:br>
              <a:rPr lang="ru-RU" sz="2000"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Игровые правила.</a:t>
            </a:r>
            <a:r>
              <a:rPr lang="ru-RU" sz="2000" dirty="0">
                <a:latin typeface="Times New Roman" panose="02020603050405020304" pitchFamily="18" charset="0"/>
                <a:cs typeface="Times New Roman" panose="02020603050405020304" pitchFamily="18" charset="0"/>
              </a:rPr>
              <a:t> Отыскать парные карточки и собрать их у себя в как можно большем количестве.</a:t>
            </a:r>
          </a:p>
        </p:txBody>
      </p:sp>
    </p:spTree>
    <p:extLst>
      <p:ext uri="{BB962C8B-B14F-4D97-AF65-F5344CB8AC3E}">
        <p14:creationId xmlns:p14="http://schemas.microsoft.com/office/powerpoint/2010/main" val="4204778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331640" y="332656"/>
            <a:ext cx="7272808" cy="769441"/>
          </a:xfrm>
          <a:prstGeom prst="rect">
            <a:avLst/>
          </a:prstGeom>
        </p:spPr>
        <p:txBody>
          <a:bodyPr wrap="square">
            <a:spAutoFit/>
          </a:bodyPr>
          <a:lstStyle/>
          <a:p>
            <a:pPr algn="ctr"/>
            <a:r>
              <a:rPr lang="ru-RU" sz="2400" b="1" dirty="0" smtClean="0">
                <a:latin typeface="Times New Roman" panose="02020603050405020304" pitchFamily="18" charset="0"/>
                <a:cs typeface="Times New Roman" panose="02020603050405020304" pitchFamily="18" charset="0"/>
              </a:rPr>
              <a:t>«Дети </a:t>
            </a:r>
            <a:r>
              <a:rPr lang="ru-RU" sz="2400" b="1" dirty="0">
                <a:latin typeface="Times New Roman" panose="02020603050405020304" pitchFamily="18" charset="0"/>
                <a:cs typeface="Times New Roman" panose="02020603050405020304" pitchFamily="18" charset="0"/>
              </a:rPr>
              <a:t>– герои </a:t>
            </a:r>
            <a:r>
              <a:rPr lang="ru-RU" sz="2400" b="1" dirty="0" smtClean="0">
                <a:latin typeface="Times New Roman" panose="02020603050405020304" pitchFamily="18" charset="0"/>
                <a:cs typeface="Times New Roman" panose="02020603050405020304" pitchFamily="18" charset="0"/>
              </a:rPr>
              <a:t>ВОВ»</a:t>
            </a:r>
            <a:endParaRPr lang="ru-RU" sz="2400" b="1"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Мини-рассказы о детях на войне, героях ВОВ и их </a:t>
            </a:r>
            <a:r>
              <a:rPr lang="ru-RU" sz="2000" dirty="0" smtClean="0">
                <a:latin typeface="Times New Roman" panose="02020603050405020304" pitchFamily="18" charset="0"/>
                <a:cs typeface="Times New Roman" panose="02020603050405020304" pitchFamily="18" charset="0"/>
              </a:rPr>
              <a:t>подвигах.</a:t>
            </a:r>
            <a:endParaRPr lang="ru-RU" dirty="0"/>
          </a:p>
        </p:txBody>
      </p:sp>
      <p:pic>
        <p:nvPicPr>
          <p:cNvPr id="4" name="Рисунок 3" descr="C:\Users\User\Desktop\ВОВ\IMG_20200502_161235.jpg"/>
          <p:cNvPicPr/>
          <p:nvPr/>
        </p:nvPicPr>
        <p:blipFill rotWithShape="1">
          <a:blip r:embed="rId3" cstate="print">
            <a:extLst>
              <a:ext uri="{28A0092B-C50C-407E-A947-70E740481C1C}">
                <a14:useLocalDpi xmlns:a14="http://schemas.microsoft.com/office/drawing/2010/main" val="0"/>
              </a:ext>
            </a:extLst>
          </a:blip>
          <a:srcRect l="12397" t="4700" r="10638"/>
          <a:stretch/>
        </p:blipFill>
        <p:spPr bwMode="auto">
          <a:xfrm>
            <a:off x="1978960" y="1196752"/>
            <a:ext cx="6553479" cy="5256584"/>
          </a:xfrm>
          <a:prstGeom prst="rect">
            <a:avLst/>
          </a:prstGeom>
          <a:ln>
            <a:noFill/>
          </a:ln>
          <a:effectLst>
            <a:softEdge rad="112500"/>
          </a:effectLst>
        </p:spPr>
      </p:pic>
    </p:spTree>
    <p:extLst>
      <p:ext uri="{BB962C8B-B14F-4D97-AF65-F5344CB8AC3E}">
        <p14:creationId xmlns:p14="http://schemas.microsoft.com/office/powerpoint/2010/main" val="4204778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86000" y="116633"/>
            <a:ext cx="5238328" cy="1200329"/>
          </a:xfrm>
          <a:prstGeom prst="rect">
            <a:avLst/>
          </a:prstGeom>
        </p:spPr>
        <p:txBody>
          <a:bodyPr wrap="square">
            <a:spAutoFit/>
          </a:bodyPr>
          <a:lstStyle/>
          <a:p>
            <a:pPr algn="ctr"/>
            <a:r>
              <a:rPr lang="ru-RU" sz="2400" b="1" dirty="0" smtClean="0">
                <a:latin typeface="Times New Roman" panose="02020603050405020304" pitchFamily="18" charset="0"/>
                <a:cs typeface="Times New Roman" panose="02020603050405020304" pitchFamily="18" charset="0"/>
              </a:rPr>
              <a:t>Разрезные </a:t>
            </a:r>
            <a:r>
              <a:rPr lang="ru-RU" sz="2400" b="1" dirty="0">
                <a:latin typeface="Times New Roman" panose="02020603050405020304" pitchFamily="18" charset="0"/>
                <a:cs typeface="Times New Roman" panose="02020603050405020304" pitchFamily="18" charset="0"/>
              </a:rPr>
              <a:t>картинки: Военная техника, картинки боевых действий.</a:t>
            </a:r>
          </a:p>
        </p:txBody>
      </p:sp>
      <p:pic>
        <p:nvPicPr>
          <p:cNvPr id="5" name="Рисунок 4" descr="C:\Users\User\Desktop\ВОВ\IMG_20200502_161844.jpg"/>
          <p:cNvPicPr/>
          <p:nvPr/>
        </p:nvPicPr>
        <p:blipFill rotWithShape="1">
          <a:blip r:embed="rId3" cstate="print">
            <a:extLst>
              <a:ext uri="{28A0092B-C50C-407E-A947-70E740481C1C}">
                <a14:useLocalDpi xmlns:a14="http://schemas.microsoft.com/office/drawing/2010/main" val="0"/>
              </a:ext>
            </a:extLst>
          </a:blip>
          <a:srcRect l="9341" r="11539"/>
          <a:stretch/>
        </p:blipFill>
        <p:spPr bwMode="auto">
          <a:xfrm>
            <a:off x="1619672" y="1316962"/>
            <a:ext cx="6912768" cy="5064366"/>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204778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31641" y="404664"/>
            <a:ext cx="7488831" cy="4401205"/>
          </a:xfrm>
          <a:prstGeom prst="rect">
            <a:avLst/>
          </a:prstGeom>
        </p:spPr>
        <p:txBody>
          <a:bodyPr wrap="square">
            <a:spAutoFit/>
          </a:bodyPr>
          <a:lstStyle/>
          <a:p>
            <a:r>
              <a:rPr lang="ru-RU" sz="2000" b="1" dirty="0" smtClean="0">
                <a:latin typeface="Times New Roman" panose="02020603050405020304" pitchFamily="18" charset="0"/>
                <a:cs typeface="Times New Roman" panose="02020603050405020304" pitchFamily="18" charset="0"/>
              </a:rPr>
              <a:t>Цель:</a:t>
            </a:r>
            <a:r>
              <a:rPr lang="ru-RU" b="1"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закрепить знание детей о военной транспорте и боевых действиях. Развивать мелкую моторику.  Воспитывать гордость за нашу Армию.</a:t>
            </a:r>
          </a:p>
          <a:p>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algn="ctr"/>
            <a:r>
              <a:rPr lang="ru-RU" sz="2000" b="1" dirty="0" smtClean="0">
                <a:latin typeface="Times New Roman" panose="02020603050405020304" pitchFamily="18" charset="0"/>
                <a:cs typeface="Times New Roman" panose="02020603050405020304" pitchFamily="18" charset="0"/>
              </a:rPr>
              <a:t>Правила </a:t>
            </a:r>
            <a:r>
              <a:rPr lang="ru-RU" sz="2000" b="1" dirty="0">
                <a:latin typeface="Times New Roman" panose="02020603050405020304" pitchFamily="18" charset="0"/>
                <a:cs typeface="Times New Roman" panose="02020603050405020304" pitchFamily="18" charset="0"/>
              </a:rPr>
              <a:t>игры</a:t>
            </a:r>
            <a:r>
              <a:rPr lang="ru-RU" sz="2000" b="1" dirty="0" smtClean="0">
                <a:latin typeface="Times New Roman" panose="02020603050405020304" pitchFamily="18" charset="0"/>
                <a:cs typeface="Times New Roman" panose="02020603050405020304" pitchFamily="18" charset="0"/>
              </a:rPr>
              <a:t>.</a:t>
            </a:r>
          </a:p>
          <a:p>
            <a:pPr>
              <a:lnSpc>
                <a:spcPct val="150000"/>
              </a:lnSpc>
            </a:pPr>
            <a:r>
              <a:rPr lang="ru-RU" sz="2000" dirty="0" smtClean="0">
                <a:latin typeface="Times New Roman" panose="02020603050405020304" pitchFamily="18" charset="0"/>
                <a:cs typeface="Times New Roman" panose="02020603050405020304" pitchFamily="18" charset="0"/>
              </a:rPr>
              <a:t>Детям предлагается разрезанные картинки танка, военного самолета, военного вертолета, военные действия.</a:t>
            </a:r>
          </a:p>
          <a:p>
            <a:pPr>
              <a:lnSpc>
                <a:spcPct val="150000"/>
              </a:lnSpc>
            </a:pPr>
            <a:r>
              <a:rPr lang="ru-RU" sz="2000" dirty="0" smtClean="0">
                <a:latin typeface="Times New Roman" panose="02020603050405020304" pitchFamily="18" charset="0"/>
                <a:cs typeface="Times New Roman" panose="02020603050405020304" pitchFamily="18" charset="0"/>
              </a:rPr>
              <a:t>Предложить собрать из частей целое изображение.</a:t>
            </a:r>
          </a:p>
          <a:p>
            <a:pPr>
              <a:lnSpc>
                <a:spcPct val="150000"/>
              </a:lnSpc>
            </a:pPr>
            <a:r>
              <a:rPr lang="ru-RU" sz="2000" i="1" dirty="0" smtClean="0">
                <a:latin typeface="Times New Roman" panose="02020603050405020304" pitchFamily="18" charset="0"/>
                <a:cs typeface="Times New Roman" panose="02020603050405020304" pitchFamily="18" charset="0"/>
              </a:rPr>
              <a:t>Вариант игры:</a:t>
            </a:r>
            <a:endParaRPr lang="ru-RU" sz="2000" i="1" dirty="0">
              <a:latin typeface="Times New Roman" panose="02020603050405020304" pitchFamily="18" charset="0"/>
              <a:cs typeface="Times New Roman" panose="02020603050405020304" pitchFamily="18" charset="0"/>
            </a:endParaRPr>
          </a:p>
          <a:p>
            <a:pPr>
              <a:lnSpc>
                <a:spcPct val="150000"/>
              </a:lnSpc>
            </a:pPr>
            <a:r>
              <a:rPr lang="ru-RU" sz="2000" dirty="0" smtClean="0">
                <a:latin typeface="Times New Roman" panose="02020603050405020304" pitchFamily="18" charset="0"/>
                <a:cs typeface="Times New Roman" panose="02020603050405020304" pitchFamily="18" charset="0"/>
              </a:rPr>
              <a:t>Дети собирают из частей целое изображение в паре.</a:t>
            </a:r>
          </a:p>
          <a:p>
            <a:pPr>
              <a:lnSpc>
                <a:spcPct val="150000"/>
              </a:lnSpc>
            </a:pPr>
            <a:r>
              <a:rPr lang="ru-RU" sz="2000" dirty="0" smtClean="0">
                <a:latin typeface="Times New Roman" panose="02020603050405020304" pitchFamily="18" charset="0"/>
                <a:cs typeface="Times New Roman" panose="02020603050405020304" pitchFamily="18" charset="0"/>
              </a:rPr>
              <a:t>Составляют целое из частей на время, на скорость.</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4778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9" y="-30061"/>
            <a:ext cx="918210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1317567009"/>
              </p:ext>
            </p:extLst>
          </p:nvPr>
        </p:nvGraphicFramePr>
        <p:xfrm>
          <a:off x="457200" y="3543141"/>
          <a:ext cx="8229600" cy="365760"/>
        </p:xfrm>
        <a:graphic>
          <a:graphicData uri="http://schemas.openxmlformats.org/drawingml/2006/table">
            <a:tbl>
              <a:tblPr/>
              <a:tblGrid>
                <a:gridCol w="8229600"/>
              </a:tblGrid>
              <a:tr h="0">
                <a:tc>
                  <a:txBody>
                    <a:bodyPr/>
                    <a:lstStyle/>
                    <a:p>
                      <a:pPr algn="ctr"/>
                      <a:endParaRPr lang="ru-RU" dirty="0"/>
                    </a:p>
                  </a:txBody>
                  <a:tcPr anchor="ctr">
                    <a:lnL>
                      <a:noFill/>
                    </a:lnL>
                    <a:lnR>
                      <a:noFill/>
                    </a:lnR>
                    <a:lnT>
                      <a:noFill/>
                    </a:lnT>
                    <a:lnB>
                      <a:noFill/>
                    </a:lnB>
                  </a:tcPr>
                </a:tc>
              </a:tr>
            </a:tbl>
          </a:graphicData>
        </a:graphic>
      </p:graphicFrame>
      <p:sp>
        <p:nvSpPr>
          <p:cNvPr id="3" name="Прямоугольник 2"/>
          <p:cNvSpPr/>
          <p:nvPr/>
        </p:nvSpPr>
        <p:spPr>
          <a:xfrm>
            <a:off x="2843809" y="260648"/>
            <a:ext cx="5400599" cy="461665"/>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«Найди тень</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pic>
        <p:nvPicPr>
          <p:cNvPr id="5" name="Рисунок 4" descr="C:\Users\User\Desktop\ВОВ\IMG_20200502_161552.jpg"/>
          <p:cNvPicPr/>
          <p:nvPr/>
        </p:nvPicPr>
        <p:blipFill rotWithShape="1">
          <a:blip r:embed="rId3" cstate="print">
            <a:extLst>
              <a:ext uri="{28A0092B-C50C-407E-A947-70E740481C1C}">
                <a14:useLocalDpi xmlns:a14="http://schemas.microsoft.com/office/drawing/2010/main" val="0"/>
              </a:ext>
            </a:extLst>
          </a:blip>
          <a:srcRect l="8975" r="5861"/>
          <a:stretch/>
        </p:blipFill>
        <p:spPr bwMode="auto">
          <a:xfrm>
            <a:off x="2041207" y="1200150"/>
            <a:ext cx="6923281" cy="5253186"/>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23845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75656" y="332656"/>
            <a:ext cx="7416824" cy="5632311"/>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Цель:</a:t>
            </a:r>
            <a:r>
              <a:rPr lang="ru-RU" sz="2000" dirty="0">
                <a:latin typeface="Times New Roman" panose="02020603050405020304" pitchFamily="18" charset="0"/>
                <a:cs typeface="Times New Roman" panose="02020603050405020304" pitchFamily="18" charset="0"/>
              </a:rPr>
              <a:t> у</a:t>
            </a:r>
            <a:r>
              <a:rPr lang="ru-RU" sz="2000" dirty="0" smtClean="0">
                <a:latin typeface="Times New Roman" panose="02020603050405020304" pitchFamily="18" charset="0"/>
                <a:cs typeface="Times New Roman" panose="02020603050405020304" pitchFamily="18" charset="0"/>
              </a:rPr>
              <a:t>чить </a:t>
            </a:r>
            <a:r>
              <a:rPr lang="ru-RU" sz="2000" dirty="0">
                <a:latin typeface="Times New Roman" panose="02020603050405020304" pitchFamily="18" charset="0"/>
                <a:cs typeface="Times New Roman" panose="02020603050405020304" pitchFamily="18" charset="0"/>
              </a:rPr>
              <a:t>детей находить заданные </a:t>
            </a:r>
            <a:r>
              <a:rPr lang="ru-RU" sz="2000" dirty="0" smtClean="0">
                <a:latin typeface="Times New Roman" panose="02020603050405020304" pitchFamily="18" charset="0"/>
                <a:cs typeface="Times New Roman" panose="02020603050405020304" pitchFamily="18" charset="0"/>
              </a:rPr>
              <a:t>силуэты</a:t>
            </a:r>
          </a:p>
          <a:p>
            <a:pPr algn="ctr"/>
            <a:r>
              <a:rPr lang="ru-RU" sz="2000" b="1" dirty="0">
                <a:latin typeface="Times New Roman" panose="02020603050405020304" pitchFamily="18" charset="0"/>
                <a:cs typeface="Times New Roman" panose="02020603050405020304" pitchFamily="18" charset="0"/>
              </a:rPr>
              <a:t>В эту игру может играть как один ребенок, так и несколько. </a:t>
            </a:r>
            <a:endParaRPr lang="ru-RU" sz="2000" b="1" dirty="0" smtClean="0">
              <a:latin typeface="Times New Roman" panose="02020603050405020304" pitchFamily="18" charset="0"/>
              <a:cs typeface="Times New Roman" panose="02020603050405020304" pitchFamily="18" charset="0"/>
            </a:endParaRPr>
          </a:p>
          <a:p>
            <a:r>
              <a:rPr lang="ru-RU" sz="2000" i="1" dirty="0" smtClean="0">
                <a:latin typeface="Times New Roman" panose="02020603050405020304" pitchFamily="18" charset="0"/>
                <a:cs typeface="Times New Roman" panose="02020603050405020304" pitchFamily="18" charset="0"/>
              </a:rPr>
              <a:t>Варианты </a:t>
            </a:r>
            <a:r>
              <a:rPr lang="ru-RU" sz="2000" i="1" dirty="0">
                <a:latin typeface="Times New Roman" panose="02020603050405020304" pitchFamily="18" charset="0"/>
                <a:cs typeface="Times New Roman" panose="02020603050405020304" pitchFamily="18" charset="0"/>
              </a:rPr>
              <a:t>игры: 1 вариант. </a:t>
            </a:r>
            <a:endParaRPr lang="ru-RU" sz="2000" i="1"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Ведущий </a:t>
            </a:r>
            <a:r>
              <a:rPr lang="ru-RU" sz="2000" dirty="0">
                <a:latin typeface="Times New Roman" panose="02020603050405020304" pitchFamily="18" charset="0"/>
                <a:cs typeface="Times New Roman" panose="02020603050405020304" pitchFamily="18" charset="0"/>
              </a:rPr>
              <a:t>раздает детям карточки с изображением различных предметных картинок. Предлагает детям рассмотреть их. Далее ведущий показывает силуэт (тень)какой-либо картинки. Дети должны найти, среди имеющихся у них карточек, соответствующую нужному силуэту </a:t>
            </a:r>
            <a:r>
              <a:rPr lang="ru-RU" sz="2000" dirty="0" smtClean="0">
                <a:latin typeface="Times New Roman" panose="02020603050405020304" pitchFamily="18" charset="0"/>
                <a:cs typeface="Times New Roman" panose="02020603050405020304" pitchFamily="18" charset="0"/>
              </a:rPr>
              <a:t>картинку</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r>
              <a:rPr lang="ru-RU" sz="2000" i="1" dirty="0" smtClean="0">
                <a:latin typeface="Times New Roman" panose="02020603050405020304" pitchFamily="18" charset="0"/>
                <a:cs typeface="Times New Roman" panose="02020603050405020304" pitchFamily="18" charset="0"/>
              </a:rPr>
              <a:t>2 </a:t>
            </a:r>
            <a:r>
              <a:rPr lang="ru-RU" sz="2000" i="1" dirty="0">
                <a:latin typeface="Times New Roman" panose="02020603050405020304" pitchFamily="18" charset="0"/>
                <a:cs typeface="Times New Roman" panose="02020603050405020304" pitchFamily="18" charset="0"/>
              </a:rPr>
              <a:t>вариант. </a:t>
            </a:r>
            <a:endParaRPr lang="ru-RU" sz="2000" i="1"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На </a:t>
            </a:r>
            <a:r>
              <a:rPr lang="ru-RU" sz="2000" dirty="0">
                <a:latin typeface="Times New Roman" panose="02020603050405020304" pitchFamily="18" charset="0"/>
                <a:cs typeface="Times New Roman" panose="02020603050405020304" pitchFamily="18" charset="0"/>
              </a:rPr>
              <a:t>столе раскладываются тени картинок. Детям раздается по одной цветной картинке. Каждому ребенку следует подобрать из множества теней нужную и наложить ее на цветную картинку. </a:t>
            </a:r>
            <a:endParaRPr lang="ru-RU" sz="2000" dirty="0" smtClean="0">
              <a:latin typeface="Times New Roman" panose="02020603050405020304" pitchFamily="18" charset="0"/>
              <a:cs typeface="Times New Roman" panose="02020603050405020304" pitchFamily="18" charset="0"/>
            </a:endParaRPr>
          </a:p>
          <a:p>
            <a:r>
              <a:rPr lang="ru-RU" sz="2000" i="1" dirty="0">
                <a:latin typeface="Times New Roman" panose="02020603050405020304" pitchFamily="18" charset="0"/>
                <a:cs typeface="Times New Roman" panose="02020603050405020304" pitchFamily="18" charset="0"/>
              </a:rPr>
              <a:t>3</a:t>
            </a:r>
            <a:r>
              <a:rPr lang="ru-RU" sz="2000" i="1" dirty="0" smtClean="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вариант. </a:t>
            </a:r>
            <a:endParaRPr lang="ru-RU" sz="2000" i="1"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Предметный </a:t>
            </a:r>
            <a:r>
              <a:rPr lang="ru-RU" sz="2000" dirty="0">
                <a:latin typeface="Times New Roman" panose="02020603050405020304" pitchFamily="18" charset="0"/>
                <a:cs typeface="Times New Roman" panose="02020603050405020304" pitchFamily="18" charset="0"/>
              </a:rPr>
              <a:t>ряд картинок, найди лишнее. Ведущий выкладывает ряд танков, например 3 гусеничных и один колесный, задает вопрос ребенку, что лишнее, или например вертолет и танки разные (гусеничные и колесные, так же по цвету (все зеленые и один коричневый и </a:t>
            </a:r>
            <a:r>
              <a:rPr lang="ru-RU" sz="2000" dirty="0" err="1">
                <a:latin typeface="Times New Roman" panose="02020603050405020304" pitchFamily="18" charset="0"/>
                <a:cs typeface="Times New Roman" panose="02020603050405020304" pitchFamily="18" charset="0"/>
              </a:rPr>
              <a:t>тд</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4778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 y="0"/>
            <a:ext cx="913257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descr="C:\Users\User\Desktop\ВОВ\IMG_20200502_120539.jpg"/>
          <p:cNvPicPr/>
          <p:nvPr/>
        </p:nvPicPr>
        <p:blipFill rotWithShape="1">
          <a:blip r:embed="rId3" cstate="print">
            <a:extLst>
              <a:ext uri="{28A0092B-C50C-407E-A947-70E740481C1C}">
                <a14:useLocalDpi xmlns:a14="http://schemas.microsoft.com/office/drawing/2010/main" val="0"/>
              </a:ext>
            </a:extLst>
          </a:blip>
          <a:srcRect t="38339" b="5628"/>
          <a:stretch/>
        </p:blipFill>
        <p:spPr bwMode="auto">
          <a:xfrm>
            <a:off x="1403648" y="936625"/>
            <a:ext cx="7200800" cy="4796631"/>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20305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866005" y="620688"/>
            <a:ext cx="2794227" cy="461665"/>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«Лото</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pic>
        <p:nvPicPr>
          <p:cNvPr id="5" name="Рисунок 4" descr="C:\Users\User\Desktop\ВОВ\IMG_20200502_120831.jpg"/>
          <p:cNvPicPr/>
          <p:nvPr/>
        </p:nvPicPr>
        <p:blipFill rotWithShape="1">
          <a:blip r:embed="rId3" cstate="print">
            <a:extLst>
              <a:ext uri="{28A0092B-C50C-407E-A947-70E740481C1C}">
                <a14:useLocalDpi xmlns:a14="http://schemas.microsoft.com/office/drawing/2010/main" val="0"/>
              </a:ext>
            </a:extLst>
          </a:blip>
          <a:srcRect l="6593" r="7326"/>
          <a:stretch/>
        </p:blipFill>
        <p:spPr bwMode="auto">
          <a:xfrm>
            <a:off x="2013902" y="1200150"/>
            <a:ext cx="6734562" cy="5397202"/>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204778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 y="0"/>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331640" y="187339"/>
            <a:ext cx="7416824" cy="5324535"/>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Цель:</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формировать патриотических чувств у детей через ознакомление с событиями ВОВ.</a:t>
            </a:r>
          </a:p>
          <a:p>
            <a:endParaRPr lang="ru-RU" sz="2000" dirty="0">
              <a:latin typeface="Times New Roman" panose="02020603050405020304" pitchFamily="18" charset="0"/>
              <a:cs typeface="Times New Roman" panose="02020603050405020304" pitchFamily="18" charset="0"/>
            </a:endParaRPr>
          </a:p>
          <a:p>
            <a:pPr algn="ctr"/>
            <a:r>
              <a:rPr lang="ru-RU" sz="2000" b="1" dirty="0">
                <a:latin typeface="Times New Roman" panose="02020603050405020304" pitchFamily="18" charset="0"/>
                <a:cs typeface="Times New Roman" panose="02020603050405020304" pitchFamily="18" charset="0"/>
              </a:rPr>
              <a:t>Правила игры.</a:t>
            </a:r>
          </a:p>
          <a:p>
            <a:pPr algn="ctr"/>
            <a:endParaRPr lang="ru-RU" sz="2000" dirty="0" smtClean="0">
              <a:latin typeface="Times New Roman" panose="02020603050405020304" pitchFamily="18" charset="0"/>
              <a:cs typeface="Times New Roman" panose="02020603050405020304" pitchFamily="18" charset="0"/>
            </a:endParaRPr>
          </a:p>
          <a:p>
            <a:pPr>
              <a:lnSpc>
                <a:spcPct val="150000"/>
              </a:lnSpc>
            </a:pPr>
            <a:r>
              <a:rPr lang="ru-RU" sz="2000" dirty="0" smtClean="0">
                <a:latin typeface="Times New Roman" panose="02020603050405020304" pitchFamily="18" charset="0"/>
                <a:cs typeface="Times New Roman" panose="02020603050405020304" pitchFamily="18" charset="0"/>
              </a:rPr>
              <a:t>Каждый игрок выбирает себе игровое поле, которое он будет заполнять. Ведущий берет по одной карточке и показывает ее играющим. Тот игрок, у которого на игривом поле есть такая же картинка, называет, что нарисовано на картинке. Если ответ правильный, то ребенок закрывает изображение на игровом поле карточкой. Если ответ неправильный, то игрок карточки не получает. Выигрывает тот, кто первый закроет все картинки игрового поля, не сделав ни одной ошибки.</a:t>
            </a:r>
          </a:p>
        </p:txBody>
      </p:sp>
    </p:spTree>
    <p:extLst>
      <p:ext uri="{BB962C8B-B14F-4D97-AF65-F5344CB8AC3E}">
        <p14:creationId xmlns:p14="http://schemas.microsoft.com/office/powerpoint/2010/main" val="4204778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483768" y="476672"/>
            <a:ext cx="4680520" cy="461665"/>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«Кому что нужно</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pic>
        <p:nvPicPr>
          <p:cNvPr id="4" name="Рисунок 3" descr="C:\Users\User\Desktop\ВОВ\IMG_20200502_161806.jpg"/>
          <p:cNvPicPr/>
          <p:nvPr/>
        </p:nvPicPr>
        <p:blipFill rotWithShape="1">
          <a:blip r:embed="rId3" cstate="print">
            <a:extLst>
              <a:ext uri="{28A0092B-C50C-407E-A947-70E740481C1C}">
                <a14:useLocalDpi xmlns:a14="http://schemas.microsoft.com/office/drawing/2010/main" val="0"/>
              </a:ext>
            </a:extLst>
          </a:blip>
          <a:srcRect l="8608" r="3297"/>
          <a:stretch/>
        </p:blipFill>
        <p:spPr bwMode="auto">
          <a:xfrm>
            <a:off x="1661457" y="1200150"/>
            <a:ext cx="6798975" cy="5037162"/>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204778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19672" y="476672"/>
            <a:ext cx="3350033" cy="369332"/>
          </a:xfrm>
          <a:prstGeom prst="rect">
            <a:avLst/>
          </a:prstGeom>
        </p:spPr>
        <p:txBody>
          <a:bodyPr wrap="square">
            <a:spAutoFit/>
          </a:bodyPr>
          <a:lstStyle/>
          <a:p>
            <a:r>
              <a:rPr lang="ru-RU" b="1" dirty="0" smtClean="0">
                <a:latin typeface="Times New Roman" panose="02020603050405020304" pitchFamily="18" charset="0"/>
                <a:cs typeface="Times New Roman" panose="02020603050405020304" pitchFamily="18" charset="0"/>
              </a:rPr>
              <a:t> </a:t>
            </a:r>
            <a:endParaRPr lang="ru-RU" dirty="0"/>
          </a:p>
        </p:txBody>
      </p:sp>
      <p:sp>
        <p:nvSpPr>
          <p:cNvPr id="3" name="Прямоугольник 2"/>
          <p:cNvSpPr/>
          <p:nvPr/>
        </p:nvSpPr>
        <p:spPr>
          <a:xfrm>
            <a:off x="2286000" y="2274838"/>
            <a:ext cx="4572000" cy="369332"/>
          </a:xfrm>
          <a:prstGeom prst="rect">
            <a:avLst/>
          </a:prstGeom>
        </p:spPr>
        <p:txBody>
          <a:bodyPr>
            <a:spAutoFit/>
          </a:bodyPr>
          <a:lstStyle/>
          <a:p>
            <a:r>
              <a:rPr lang="ru-RU" dirty="0"/>
              <a:t> </a:t>
            </a:r>
            <a:endParaRPr lang="ru-RU" dirty="0"/>
          </a:p>
        </p:txBody>
      </p:sp>
      <p:sp>
        <p:nvSpPr>
          <p:cNvPr id="4" name="Прямоугольник 3"/>
          <p:cNvSpPr/>
          <p:nvPr/>
        </p:nvSpPr>
        <p:spPr>
          <a:xfrm>
            <a:off x="1331640" y="188640"/>
            <a:ext cx="7416824" cy="5324535"/>
          </a:xfrm>
          <a:prstGeom prst="rect">
            <a:avLst/>
          </a:prstGeom>
        </p:spPr>
        <p:txBody>
          <a:bodyPr wrap="square">
            <a:spAutoFit/>
          </a:bodyPr>
          <a:lstStyle/>
          <a:p>
            <a:r>
              <a:rPr lang="ru-RU" sz="2000" b="1" dirty="0" smtClean="0">
                <a:latin typeface="Times New Roman" panose="02020603050405020304" pitchFamily="18" charset="0"/>
                <a:cs typeface="Times New Roman" panose="02020603050405020304" pitchFamily="18" charset="0"/>
              </a:rPr>
              <a:t>Цель:</a:t>
            </a:r>
            <a:r>
              <a:rPr lang="ru-RU" sz="2000" dirty="0" smtClean="0">
                <a:latin typeface="Times New Roman" panose="02020603050405020304" pitchFamily="18" charset="0"/>
                <a:cs typeface="Times New Roman" panose="02020603050405020304" pitchFamily="18" charset="0"/>
              </a:rPr>
              <a:t>  познакомит </a:t>
            </a:r>
            <a:r>
              <a:rPr lang="ru-RU" sz="2000" dirty="0">
                <a:latin typeface="Times New Roman" panose="02020603050405020304" pitchFamily="18" charset="0"/>
                <a:cs typeface="Times New Roman" panose="02020603050405020304" pitchFamily="18" charset="0"/>
              </a:rPr>
              <a:t>детей с военными </a:t>
            </a:r>
            <a:r>
              <a:rPr lang="ru-RU" sz="2000" dirty="0" smtClean="0">
                <a:latin typeface="Times New Roman" panose="02020603050405020304" pitchFamily="18" charset="0"/>
                <a:cs typeface="Times New Roman" panose="02020603050405020304" pitchFamily="18" charset="0"/>
              </a:rPr>
              <a:t>профессиями. Развивать </a:t>
            </a:r>
            <a:r>
              <a:rPr lang="ru-RU" sz="2000" dirty="0">
                <a:latin typeface="Times New Roman" panose="02020603050405020304" pitchFamily="18" charset="0"/>
                <a:cs typeface="Times New Roman" panose="02020603050405020304" pitchFamily="18" charset="0"/>
              </a:rPr>
              <a:t>зрительную память, </a:t>
            </a:r>
            <a:r>
              <a:rPr lang="ru-RU" sz="2000" dirty="0" smtClean="0">
                <a:latin typeface="Times New Roman" panose="02020603050405020304" pitchFamily="18" charset="0"/>
                <a:cs typeface="Times New Roman" panose="02020603050405020304" pitchFamily="18" charset="0"/>
              </a:rPr>
              <a:t>наблюдательность </a:t>
            </a:r>
            <a:r>
              <a:rPr lang="ru-RU" sz="2000" dirty="0">
                <a:latin typeface="Times New Roman" panose="02020603050405020304" pitchFamily="18" charset="0"/>
                <a:cs typeface="Times New Roman" panose="02020603050405020304" pitchFamily="18" charset="0"/>
              </a:rPr>
              <a:t>и внимание. </a:t>
            </a:r>
            <a:r>
              <a:rPr lang="ru-RU" sz="2000" dirty="0" smtClean="0">
                <a:latin typeface="Times New Roman" panose="02020603050405020304" pitchFamily="18" charset="0"/>
                <a:cs typeface="Times New Roman" panose="02020603050405020304" pitchFamily="18" charset="0"/>
              </a:rPr>
              <a:t>Воспитывает </a:t>
            </a:r>
            <a:r>
              <a:rPr lang="ru-RU" sz="2000" dirty="0">
                <a:latin typeface="Times New Roman" panose="02020603050405020304" pitchFamily="18" charset="0"/>
                <a:cs typeface="Times New Roman" panose="02020603050405020304" pitchFamily="18" charset="0"/>
              </a:rPr>
              <a:t>гордость за нашу Отчизну</a:t>
            </a:r>
            <a:r>
              <a:rPr lang="ru-RU" sz="2000" dirty="0" smtClean="0">
                <a:latin typeface="Times New Roman" panose="02020603050405020304" pitchFamily="18" charset="0"/>
                <a:cs typeface="Times New Roman" panose="02020603050405020304" pitchFamily="18" charset="0"/>
              </a:rPr>
              <a:t>.</a:t>
            </a:r>
          </a:p>
          <a:p>
            <a:endParaRPr lang="ru-RU" sz="2000" dirty="0">
              <a:latin typeface="Times New Roman" panose="02020603050405020304" pitchFamily="18" charset="0"/>
              <a:cs typeface="Times New Roman" panose="02020603050405020304" pitchFamily="18" charset="0"/>
            </a:endParaRPr>
          </a:p>
          <a:p>
            <a:r>
              <a:rPr lang="ru-RU" sz="2000" b="1" dirty="0">
                <a:latin typeface="Times New Roman" panose="02020603050405020304" pitchFamily="18" charset="0"/>
                <a:cs typeface="Times New Roman" panose="02020603050405020304" pitchFamily="18" charset="0"/>
              </a:rPr>
              <a:t>В игру могут играть от двух до шести детей.</a:t>
            </a:r>
          </a:p>
          <a:p>
            <a:r>
              <a:rPr lang="ru-RU" sz="2000" i="1" dirty="0" smtClean="0">
                <a:latin typeface="Times New Roman" panose="02020603050405020304" pitchFamily="18" charset="0"/>
                <a:cs typeface="Times New Roman" panose="02020603050405020304" pitchFamily="18" charset="0"/>
              </a:rPr>
              <a:t>Вариант 1</a:t>
            </a:r>
          </a:p>
          <a:p>
            <a:pPr>
              <a:lnSpc>
                <a:spcPct val="150000"/>
              </a:lnSpc>
            </a:pPr>
            <a:r>
              <a:rPr lang="ru-RU" sz="2000" dirty="0" smtClean="0">
                <a:latin typeface="Times New Roman" panose="02020603050405020304" pitchFamily="18" charset="0"/>
                <a:cs typeface="Times New Roman" panose="02020603050405020304" pitchFamily="18" charset="0"/>
              </a:rPr>
              <a:t>Нужно </a:t>
            </a:r>
            <a:r>
              <a:rPr lang="ru-RU" sz="2000" dirty="0">
                <a:latin typeface="Times New Roman" panose="02020603050405020304" pitchFamily="18" charset="0"/>
                <a:cs typeface="Times New Roman" panose="02020603050405020304" pitchFamily="18" charset="0"/>
              </a:rPr>
              <a:t>рассказать о военной профессии (помогает взрослый). Выбрав одну из больших карточек с изображением профессии, нужно рассказать о ней.</a:t>
            </a:r>
          </a:p>
          <a:p>
            <a:r>
              <a:rPr lang="ru-RU" sz="2000" i="1" dirty="0">
                <a:latin typeface="Times New Roman" panose="02020603050405020304" pitchFamily="18" charset="0"/>
                <a:cs typeface="Times New Roman" panose="02020603050405020304" pitchFamily="18" charset="0"/>
              </a:rPr>
              <a:t>Вариант </a:t>
            </a:r>
            <a:r>
              <a:rPr lang="ru-RU" sz="2000" i="1" dirty="0" smtClean="0">
                <a:latin typeface="Times New Roman" panose="02020603050405020304" pitchFamily="18" charset="0"/>
                <a:cs typeface="Times New Roman" panose="02020603050405020304" pitchFamily="18" charset="0"/>
              </a:rPr>
              <a:t>2</a:t>
            </a:r>
            <a:endParaRPr lang="ru-RU" sz="2000" i="1" dirty="0">
              <a:latin typeface="Times New Roman" panose="02020603050405020304" pitchFamily="18" charset="0"/>
              <a:cs typeface="Times New Roman" panose="02020603050405020304" pitchFamily="18" charset="0"/>
            </a:endParaRPr>
          </a:p>
          <a:p>
            <a:pPr>
              <a:lnSpc>
                <a:spcPct val="150000"/>
              </a:lnSpc>
            </a:pPr>
            <a:r>
              <a:rPr lang="ru-RU" sz="2000" dirty="0" smtClean="0">
                <a:latin typeface="Times New Roman" panose="02020603050405020304" pitchFamily="18" charset="0"/>
                <a:cs typeface="Times New Roman" panose="02020603050405020304" pitchFamily="18" charset="0"/>
              </a:rPr>
              <a:t>Общее </a:t>
            </a:r>
            <a:r>
              <a:rPr lang="ru-RU" sz="2000" dirty="0">
                <a:latin typeface="Times New Roman" panose="02020603050405020304" pitchFamily="18" charset="0"/>
                <a:cs typeface="Times New Roman" panose="02020603050405020304" pitchFamily="18" charset="0"/>
              </a:rPr>
              <a:t>вместе. Разложить на столе карточки с изображением профессии. Предложить выбрать карточки с предметами, которые подойдут этой профессии.</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47787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86000" y="404664"/>
            <a:ext cx="5094312" cy="738664"/>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«Найди отличия</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4" name="Рисунок 3" descr="C:\Users\User\Desktop\ВОВ\IMG_20200502_16163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1787" y="1201420"/>
            <a:ext cx="7074669" cy="5107900"/>
          </a:xfrm>
          <a:prstGeom prst="rect">
            <a:avLst/>
          </a:prstGeom>
          <a:ln>
            <a:noFill/>
          </a:ln>
          <a:effectLst>
            <a:softEdge rad="112500"/>
          </a:effectLst>
        </p:spPr>
      </p:pic>
    </p:spTree>
    <p:extLst>
      <p:ext uri="{BB962C8B-B14F-4D97-AF65-F5344CB8AC3E}">
        <p14:creationId xmlns:p14="http://schemas.microsoft.com/office/powerpoint/2010/main" val="4204778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03648" y="476672"/>
            <a:ext cx="6984776" cy="5078313"/>
          </a:xfrm>
          <a:prstGeom prst="rect">
            <a:avLst/>
          </a:prstGeom>
        </p:spPr>
        <p:txBody>
          <a:bodyPr wrap="square">
            <a:spAutoFit/>
          </a:bodyPr>
          <a:lstStyle/>
          <a:p>
            <a:r>
              <a:rPr lang="ru-RU" sz="2000" b="1" dirty="0" smtClean="0">
                <a:latin typeface="Times New Roman" panose="02020603050405020304" pitchFamily="18" charset="0"/>
                <a:cs typeface="Times New Roman" panose="02020603050405020304" pitchFamily="18" charset="0"/>
              </a:rPr>
              <a:t>Цель:</a:t>
            </a:r>
            <a:r>
              <a:rPr lang="ru-RU" sz="2000" dirty="0" smtClean="0">
                <a:latin typeface="Times New Roman" panose="02020603050405020304" pitchFamily="18" charset="0"/>
                <a:cs typeface="Times New Roman" panose="02020603050405020304" pitchFamily="18" charset="0"/>
              </a:rPr>
              <a:t> продолжать </a:t>
            </a:r>
            <a:r>
              <a:rPr lang="ru-RU" sz="2000" dirty="0">
                <a:latin typeface="Times New Roman" panose="02020603050405020304" pitchFamily="18" charset="0"/>
                <a:cs typeface="Times New Roman" panose="02020603050405020304" pitchFamily="18" charset="0"/>
              </a:rPr>
              <a:t>развивать умение сравнивать предметы, устанавливать их сходство и различие (чем эти предметы похожи и чем отличаются и т. д</a:t>
            </a:r>
            <a:r>
              <a:rPr lang="ru-RU" sz="2000" dirty="0" smtClean="0">
                <a:latin typeface="Times New Roman" panose="02020603050405020304" pitchFamily="18" charset="0"/>
                <a:cs typeface="Times New Roman" panose="02020603050405020304" pitchFamily="18" charset="0"/>
              </a:rPr>
              <a:t>.).</a:t>
            </a:r>
          </a:p>
          <a:p>
            <a:endParaRPr lang="ru-RU" sz="2000" b="1" dirty="0" smtClean="0">
              <a:latin typeface="Times New Roman" panose="02020603050405020304" pitchFamily="18" charset="0"/>
              <a:cs typeface="Times New Roman" panose="02020603050405020304" pitchFamily="18" charset="0"/>
            </a:endParaRPr>
          </a:p>
          <a:p>
            <a:pPr algn="ctr"/>
            <a:r>
              <a:rPr lang="ru-RU" sz="2000" b="1" dirty="0" smtClean="0">
                <a:latin typeface="Times New Roman" panose="02020603050405020304" pitchFamily="18" charset="0"/>
                <a:cs typeface="Times New Roman" panose="02020603050405020304" pitchFamily="18" charset="0"/>
              </a:rPr>
              <a:t>Правила </a:t>
            </a:r>
            <a:r>
              <a:rPr lang="ru-RU" sz="2000" b="1" dirty="0">
                <a:latin typeface="Times New Roman" panose="02020603050405020304" pitchFamily="18" charset="0"/>
                <a:cs typeface="Times New Roman" panose="02020603050405020304" pitchFamily="18" charset="0"/>
              </a:rPr>
              <a:t>игры.</a:t>
            </a:r>
          </a:p>
          <a:p>
            <a:endParaRPr lang="ru-RU" sz="2000" dirty="0" smtClean="0">
              <a:latin typeface="Times New Roman" panose="02020603050405020304" pitchFamily="18" charset="0"/>
              <a:cs typeface="Times New Roman" panose="02020603050405020304" pitchFamily="18" charset="0"/>
            </a:endParaRPr>
          </a:p>
          <a:p>
            <a:pPr>
              <a:lnSpc>
                <a:spcPct val="150000"/>
              </a:lnSpc>
            </a:pPr>
            <a:r>
              <a:rPr lang="ru-RU" sz="2000" dirty="0" smtClean="0">
                <a:latin typeface="Times New Roman" panose="02020603050405020304" pitchFamily="18" charset="0"/>
                <a:cs typeface="Times New Roman" panose="02020603050405020304" pitchFamily="18" charset="0"/>
              </a:rPr>
              <a:t>Взрослый </a:t>
            </a:r>
            <a:r>
              <a:rPr lang="ru-RU" sz="2000" dirty="0">
                <a:latin typeface="Times New Roman" panose="02020603050405020304" pitchFamily="18" charset="0"/>
                <a:cs typeface="Times New Roman" panose="02020603050405020304" pitchFamily="18" charset="0"/>
              </a:rPr>
              <a:t>показывает ребёнку иллюстрацию и предлагает её рассмотреть, описать, затем предлагает рассмотреть вторую часть иллюстрации.</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При рассматривании второй части иллюстрации предлагает ребёнку найти    отличия и определить, чем они отличаются.</a:t>
            </a:r>
            <a:endParaRPr lang="ru-RU" sz="2000" dirty="0">
              <a:latin typeface="Times New Roman" panose="02020603050405020304" pitchFamily="18" charset="0"/>
              <a:cs typeface="Times New Roman" panose="02020603050405020304" pitchFamily="18" charset="0"/>
            </a:endParaRPr>
          </a:p>
          <a:p>
            <a:endParaRPr lang="ru-RU" dirty="0" smtClean="0"/>
          </a:p>
          <a:p>
            <a:endParaRPr lang="ru-RU" dirty="0"/>
          </a:p>
          <a:p>
            <a:endParaRPr lang="ru-RU" dirty="0"/>
          </a:p>
        </p:txBody>
      </p:sp>
    </p:spTree>
    <p:extLst>
      <p:ext uri="{BB962C8B-B14F-4D97-AF65-F5344CB8AC3E}">
        <p14:creationId xmlns:p14="http://schemas.microsoft.com/office/powerpoint/2010/main" val="42047787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63688" y="404664"/>
            <a:ext cx="5094312" cy="2308324"/>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Речевые дидактические игры:</a:t>
            </a:r>
          </a:p>
          <a:p>
            <a:pPr algn="ct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Образуй новое слово».</a:t>
            </a:r>
          </a:p>
          <a:p>
            <a:pPr algn="ctr"/>
            <a:r>
              <a:rPr lang="ru-RU" sz="2000" dirty="0">
                <a:latin typeface="Times New Roman" panose="02020603050405020304" pitchFamily="18" charset="0"/>
                <a:cs typeface="Times New Roman" panose="02020603050405020304" pitchFamily="18" charset="0"/>
              </a:rPr>
              <a:t>«Один- много».</a:t>
            </a:r>
          </a:p>
          <a:p>
            <a:pPr algn="ctr"/>
            <a:r>
              <a:rPr lang="ru-RU" sz="2000" dirty="0">
                <a:latin typeface="Times New Roman" panose="02020603050405020304" pitchFamily="18" charset="0"/>
                <a:cs typeface="Times New Roman" panose="02020603050405020304" pitchFamily="18" charset="0"/>
              </a:rPr>
              <a:t>«Скажи на оборот».</a:t>
            </a:r>
          </a:p>
          <a:p>
            <a:pPr algn="ctr"/>
            <a:r>
              <a:rPr lang="ru-RU" sz="2000" dirty="0">
                <a:latin typeface="Times New Roman" panose="02020603050405020304" pitchFamily="18" charset="0"/>
                <a:cs typeface="Times New Roman" panose="02020603050405020304" pitchFamily="18" charset="0"/>
              </a:rPr>
              <a:t>«Что у мальчика?».</a:t>
            </a:r>
          </a:p>
          <a:p>
            <a:pPr algn="ctr"/>
            <a:r>
              <a:rPr lang="ru-RU" sz="2000" dirty="0">
                <a:latin typeface="Times New Roman" panose="02020603050405020304" pitchFamily="18" charset="0"/>
                <a:cs typeface="Times New Roman" panose="02020603050405020304" pitchFamily="18" charset="0"/>
              </a:rPr>
              <a:t>«Сосчитай».</a:t>
            </a:r>
          </a:p>
          <a:p>
            <a:pPr algn="ctr"/>
            <a:r>
              <a:rPr lang="ru-RU" sz="2000" dirty="0" err="1" smtClean="0">
                <a:latin typeface="Times New Roman" panose="02020603050405020304" pitchFamily="18" charset="0"/>
                <a:cs typeface="Times New Roman" panose="02020603050405020304" pitchFamily="18" charset="0"/>
              </a:rPr>
              <a:t>Загадки,пословицы</a:t>
            </a:r>
            <a:r>
              <a:rPr lang="ru-RU" sz="2000" dirty="0">
                <a:latin typeface="Times New Roman" panose="02020603050405020304" pitchFamily="18" charset="0"/>
                <a:cs typeface="Times New Roman" panose="02020603050405020304" pitchFamily="18" charset="0"/>
              </a:rPr>
              <a:t>».</a:t>
            </a:r>
          </a:p>
        </p:txBody>
      </p:sp>
      <p:pic>
        <p:nvPicPr>
          <p:cNvPr id="4" name="Рисунок 3" descr="C:\Users\User\Desktop\ВОВ\IMG_20200502_121052.jpg"/>
          <p:cNvPicPr/>
          <p:nvPr/>
        </p:nvPicPr>
        <p:blipFill rotWithShape="1">
          <a:blip r:embed="rId3" cstate="print">
            <a:extLst>
              <a:ext uri="{28A0092B-C50C-407E-A947-70E740481C1C}">
                <a14:useLocalDpi xmlns:a14="http://schemas.microsoft.com/office/drawing/2010/main" val="0"/>
              </a:ext>
            </a:extLst>
          </a:blip>
          <a:srcRect t="8899" b="13460"/>
          <a:stretch/>
        </p:blipFill>
        <p:spPr bwMode="auto">
          <a:xfrm>
            <a:off x="2123728" y="2924944"/>
            <a:ext cx="5943600" cy="3798570"/>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204778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 y="0"/>
            <a:ext cx="913257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User\Desktop\ВОВ\IMG_20200502_161918.jpg"/>
          <p:cNvPicPr/>
          <p:nvPr/>
        </p:nvPicPr>
        <p:blipFill rotWithShape="1">
          <a:blip r:embed="rId3" cstate="print">
            <a:extLst>
              <a:ext uri="{28A0092B-C50C-407E-A947-70E740481C1C}">
                <a14:useLocalDpi xmlns:a14="http://schemas.microsoft.com/office/drawing/2010/main" val="0"/>
              </a:ext>
            </a:extLst>
          </a:blip>
          <a:srcRect l="8667" t="2000" r="6664" b="3501"/>
          <a:stretch/>
        </p:blipFill>
        <p:spPr bwMode="auto">
          <a:xfrm rot="5690080">
            <a:off x="4815682" y="-406847"/>
            <a:ext cx="3214738" cy="4386709"/>
          </a:xfrm>
          <a:prstGeom prst="rect">
            <a:avLst/>
          </a:prstGeom>
          <a:ln>
            <a:noFill/>
          </a:ln>
          <a:effectLst>
            <a:softEdge rad="112500"/>
          </a:effectLst>
          <a:extLst>
            <a:ext uri="{53640926-AAD7-44D8-BBD7-CCE9431645EC}">
              <a14:shadowObscured xmlns:a14="http://schemas.microsoft.com/office/drawing/2010/main"/>
            </a:ext>
          </a:extLst>
        </p:spPr>
      </p:pic>
      <p:pic>
        <p:nvPicPr>
          <p:cNvPr id="5" name="Рисунок 4" descr="C:\Users\User\Desktop\ВОВ\IMG_20200502_162041.jpg"/>
          <p:cNvPicPr/>
          <p:nvPr/>
        </p:nvPicPr>
        <p:blipFill rotWithShape="1">
          <a:blip r:embed="rId4" cstate="print">
            <a:extLst>
              <a:ext uri="{28A0092B-C50C-407E-A947-70E740481C1C}">
                <a14:useLocalDpi xmlns:a14="http://schemas.microsoft.com/office/drawing/2010/main" val="0"/>
              </a:ext>
            </a:extLst>
          </a:blip>
          <a:srcRect t="5985" b="4572"/>
          <a:stretch/>
        </p:blipFill>
        <p:spPr bwMode="auto">
          <a:xfrm rot="21049624">
            <a:off x="1681127" y="3470167"/>
            <a:ext cx="4364990" cy="2927985"/>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204778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75656" y="260648"/>
            <a:ext cx="7344816" cy="6370975"/>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Актуальность выбранной темы.</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Великая </a:t>
            </a:r>
            <a:r>
              <a:rPr lang="ru-RU" sz="2400" b="1" dirty="0" smtClean="0">
                <a:latin typeface="Times New Roman" panose="02020603050405020304" pitchFamily="18" charset="0"/>
                <a:cs typeface="Times New Roman" panose="02020603050405020304" pitchFamily="18" charset="0"/>
              </a:rPr>
              <a:t>Победа</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Все</a:t>
            </a:r>
            <a:r>
              <a:rPr lang="ru-RU" sz="2400" dirty="0">
                <a:latin typeface="Times New Roman" panose="02020603050405020304" pitchFamily="18" charset="0"/>
                <a:cs typeface="Times New Roman" panose="02020603050405020304" pitchFamily="18" charset="0"/>
              </a:rPr>
              <a:t>, что стоит за этими словами, понятно людям старшего поколения. </a:t>
            </a:r>
            <a:r>
              <a:rPr lang="ru-RU" sz="2400" dirty="0" smtClean="0">
                <a:latin typeface="Times New Roman" panose="02020603050405020304" pitchFamily="18" charset="0"/>
                <a:cs typeface="Times New Roman" panose="02020603050405020304" pitchFamily="18" charset="0"/>
              </a:rPr>
              <a:t>75 </a:t>
            </a:r>
            <a:r>
              <a:rPr lang="ru-RU" sz="2400" dirty="0">
                <a:latin typeface="Times New Roman" panose="02020603050405020304" pitchFamily="18" charset="0"/>
                <a:cs typeface="Times New Roman" panose="02020603050405020304" pitchFamily="18" charset="0"/>
              </a:rPr>
              <a:t>лет прошло с того дня, как прогремел салют Великой Победы над фашисткой Германией. Для нас и наших детей та война – это уже история.</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Со времен Великой отечественной войны прошло достаточно много времени, в живых осталось не так много ветеранов и участников той страшной войны, но подвиг советских людей всегда будет оставаться гордостью для потомков. Родители, педагоги и воспитатели дошкольных учреждений должны воспитывать подрастающее поколение так, чтобы дети знали, помнили и чтили подвиг дедов и прадедов, понимали, как тяжело далась Победа, как отважно защищали свою Родину </a:t>
            </a:r>
            <a:r>
              <a:rPr lang="ru-RU" sz="2400" dirty="0" smtClean="0">
                <a:latin typeface="Times New Roman" panose="02020603050405020304" pitchFamily="18" charset="0"/>
                <a:cs typeface="Times New Roman" panose="02020603050405020304" pitchFamily="18" charset="0"/>
              </a:rPr>
              <a:t>наши предки.</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477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 y="0"/>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7664" y="332656"/>
            <a:ext cx="7272808" cy="3785652"/>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А как объяснить дошкольникам, что такое Великая Отечественная война, как донести до их понимания величие и самоотверженность нашего народа, завоевавшего Победу?</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Чтобы </a:t>
            </a:r>
            <a:r>
              <a:rPr lang="ru-RU" sz="2400" dirty="0">
                <a:latin typeface="Times New Roman" panose="02020603050405020304" pitchFamily="18" charset="0"/>
                <a:cs typeface="Times New Roman" panose="02020603050405020304" pitchFamily="18" charset="0"/>
              </a:rPr>
              <a:t>для детей данная информация была более простой и доступной я решила сделать </a:t>
            </a:r>
            <a:r>
              <a:rPr lang="ru-RU" sz="2400" dirty="0" err="1">
                <a:latin typeface="Times New Roman" panose="02020603050405020304" pitchFamily="18" charset="0"/>
                <a:cs typeface="Times New Roman" panose="02020603050405020304" pitchFamily="18" charset="0"/>
              </a:rPr>
              <a:t>лэпбук</a:t>
            </a:r>
            <a:r>
              <a:rPr lang="ru-RU" sz="2400" dirty="0">
                <a:latin typeface="Times New Roman" panose="02020603050405020304" pitchFamily="18" charset="0"/>
                <a:cs typeface="Times New Roman" panose="02020603050405020304" pitchFamily="18" charset="0"/>
              </a:rPr>
              <a:t>.</a:t>
            </a:r>
          </a:p>
          <a:p>
            <a:r>
              <a:rPr lang="ru-RU" sz="2400" dirty="0" err="1">
                <a:latin typeface="Times New Roman" panose="02020603050405020304" pitchFamily="18" charset="0"/>
                <a:cs typeface="Times New Roman" panose="02020603050405020304" pitchFamily="18" charset="0"/>
              </a:rPr>
              <a:t>Лэпбук</a:t>
            </a:r>
            <a:r>
              <a:rPr lang="ru-RU" sz="2400" dirty="0">
                <a:latin typeface="Times New Roman" panose="02020603050405020304" pitchFamily="18" charset="0"/>
                <a:cs typeface="Times New Roman" panose="02020603050405020304" pitchFamily="18" charset="0"/>
              </a:rPr>
              <a:t> можно использовать не только во время тематической недели, посвящённой ко Дню Победы Великой Отечественной Войны, но и во время всего учебного года</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4" name="Picture 6" descr="https://avatars.mds.yandex.net/get-pdb/1572252/e2539060-baab-4566-a9fc-71df29074149/s1200?webp=fal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221088"/>
            <a:ext cx="6172831" cy="229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77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7664" y="260648"/>
            <a:ext cx="6840760" cy="3416320"/>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Данное пособие направлено на патриотическое и нравственное воспитание детей. Позволяет расширить представление детей о празднике, его значении, познакомить с военной техникой, оружием того времени, его символами, наградами, развивать внимание, восприятие, память, мышление, является средством для организации совместной работы педагога и детей, а также самостоятельной деятельности ребенка.</a:t>
            </a:r>
          </a:p>
        </p:txBody>
      </p:sp>
      <p:pic>
        <p:nvPicPr>
          <p:cNvPr id="23558" name="Picture 6" descr="https://avatars.mds.yandex.net/get-pdb/1572252/e2539060-baab-4566-a9fc-71df29074149/s1200?webp=fal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741673"/>
            <a:ext cx="6172831" cy="229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778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91680" y="260649"/>
            <a:ext cx="6912768" cy="5632311"/>
          </a:xfrm>
          <a:prstGeom prst="rect">
            <a:avLst/>
          </a:prstGeom>
        </p:spPr>
        <p:txBody>
          <a:bodyPr wrap="square">
            <a:spAutoFit/>
          </a:bodyPr>
          <a:lstStyle/>
          <a:p>
            <a:r>
              <a:rPr lang="ru-RU" sz="2400" b="1" dirty="0">
                <a:latin typeface="Times New Roman" panose="02020603050405020304" pitchFamily="18" charset="0"/>
                <a:cs typeface="Times New Roman" panose="02020603050405020304" pitchFamily="18" charset="0"/>
              </a:rPr>
              <a:t>Цель:</a:t>
            </a:r>
            <a:r>
              <a:rPr lang="ru-RU" sz="2400" dirty="0">
                <a:latin typeface="Times New Roman" panose="02020603050405020304" pitchFamily="18" charset="0"/>
                <a:cs typeface="Times New Roman" panose="02020603050405020304" pitchFamily="18" charset="0"/>
              </a:rPr>
              <a:t> воспитание  чувства сопричастности к жизни нашей страны, любовь и уважение к  ветеранам Вов, к героям, павшим за Родину.</a:t>
            </a:r>
          </a:p>
          <a:p>
            <a:endParaRPr lang="ru-RU" sz="2400" b="1" dirty="0" smtClean="0">
              <a:latin typeface="Times New Roman" panose="02020603050405020304" pitchFamily="18" charset="0"/>
              <a:cs typeface="Times New Roman" panose="02020603050405020304" pitchFamily="18" charset="0"/>
            </a:endParaRPr>
          </a:p>
          <a:p>
            <a:endParaRPr lang="ru-RU" sz="2400" b="1" dirty="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Задачи</a:t>
            </a:r>
            <a:r>
              <a:rPr lang="ru-RU" sz="2400" b="1"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1.Познакомить детей с историей Великой Отечественной войны.</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2.Формировать чувство гордости за свой народ, его боевые заслуги.</a:t>
            </a:r>
          </a:p>
          <a:p>
            <a:r>
              <a:rPr lang="ru-RU" sz="2400" dirty="0">
                <a:latin typeface="Times New Roman" panose="02020603050405020304" pitchFamily="18" charset="0"/>
                <a:cs typeface="Times New Roman" panose="02020603050405020304" pitchFamily="18" charset="0"/>
              </a:rPr>
              <a:t>3.Закрепить символы нашего государства.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4.Закрепить представление о празднике Дня Победы.</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5.Воспитывать аккуратность в продуктивной деятельности.</a:t>
            </a:r>
          </a:p>
        </p:txBody>
      </p:sp>
    </p:spTree>
    <p:extLst>
      <p:ext uri="{BB962C8B-B14F-4D97-AF65-F5344CB8AC3E}">
        <p14:creationId xmlns:p14="http://schemas.microsoft.com/office/powerpoint/2010/main" val="2853718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 y="0"/>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19672" y="332656"/>
            <a:ext cx="7128792" cy="830997"/>
          </a:xfrm>
          <a:prstGeom prst="rect">
            <a:avLst/>
          </a:prstGeom>
        </p:spPr>
        <p:txBody>
          <a:bodyPr wrap="square">
            <a:spAutoFit/>
          </a:bodyPr>
          <a:lstStyle/>
          <a:p>
            <a:pPr algn="ctr"/>
            <a:r>
              <a:rPr lang="ru-RU" sz="2400" b="1" dirty="0" err="1">
                <a:latin typeface="Times New Roman" panose="02020603050405020304" pitchFamily="18" charset="0"/>
                <a:cs typeface="Times New Roman" panose="02020603050405020304" pitchFamily="18" charset="0"/>
              </a:rPr>
              <a:t>Лэпбук</a:t>
            </a:r>
            <a:r>
              <a:rPr lang="ru-RU" sz="2400" b="1" dirty="0">
                <a:latin typeface="Times New Roman" panose="02020603050405020304" pitchFamily="18" charset="0"/>
                <a:cs typeface="Times New Roman" panose="02020603050405020304" pitchFamily="18" charset="0"/>
              </a:rPr>
              <a:t> представляет собой папку, в которой размещены:</a:t>
            </a:r>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331640" y="1340768"/>
            <a:ext cx="7416824" cy="2677656"/>
          </a:xfrm>
          <a:prstGeom prst="rect">
            <a:avLst/>
          </a:prstGeom>
        </p:spPr>
        <p:txBody>
          <a:bodyPr wrap="square">
            <a:spAutoFit/>
          </a:bodyPr>
          <a:lstStyle/>
          <a:p>
            <a:pPr marL="342900" indent="-342900">
              <a:buFont typeface="+mj-lt"/>
              <a:buAutoNum type="arabicPeriod"/>
            </a:pPr>
            <a:r>
              <a:rPr lang="ru-RU" sz="2400" dirty="0" smtClean="0">
                <a:latin typeface="Times New Roman" panose="02020603050405020304" pitchFamily="18" charset="0"/>
                <a:cs typeface="Times New Roman" panose="02020603050405020304" pitchFamily="18" charset="0"/>
              </a:rPr>
              <a:t>Кармашек с карточками «Города герои».</a:t>
            </a:r>
          </a:p>
          <a:p>
            <a:pPr marL="342900" indent="-342900">
              <a:buFont typeface="+mj-lt"/>
              <a:buAutoNum type="arabicPeriod"/>
            </a:pPr>
            <a:r>
              <a:rPr lang="ru-RU" sz="2400" dirty="0">
                <a:latin typeface="Times New Roman" panose="02020603050405020304" pitchFamily="18" charset="0"/>
                <a:cs typeface="Times New Roman" panose="02020603050405020304" pitchFamily="18" charset="0"/>
              </a:rPr>
              <a:t>Кармашек с карточками </a:t>
            </a:r>
            <a:r>
              <a:rPr lang="ru-RU" sz="2400" dirty="0" smtClean="0">
                <a:latin typeface="Times New Roman" panose="02020603050405020304" pitchFamily="18" charset="0"/>
                <a:cs typeface="Times New Roman" panose="02020603050405020304" pitchFamily="18" charset="0"/>
              </a:rPr>
              <a:t>«Военная техника».</a:t>
            </a:r>
            <a:endParaRPr lang="ru-RU" sz="24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ru-RU" sz="2400" dirty="0">
                <a:latin typeface="Times New Roman" panose="02020603050405020304" pitchFamily="18" charset="0"/>
                <a:cs typeface="Times New Roman" panose="02020603050405020304" pitchFamily="18" charset="0"/>
              </a:rPr>
              <a:t>Кармашек с карточками </a:t>
            </a:r>
            <a:r>
              <a:rPr lang="ru-RU" sz="2400" dirty="0" smtClean="0">
                <a:latin typeface="Times New Roman" panose="02020603050405020304" pitchFamily="18" charset="0"/>
                <a:cs typeface="Times New Roman" panose="02020603050405020304" pitchFamily="18" charset="0"/>
              </a:rPr>
              <a:t>награды </a:t>
            </a:r>
            <a:r>
              <a:rPr lang="ru-RU" sz="2400" dirty="0">
                <a:latin typeface="Times New Roman" panose="02020603050405020304" pitchFamily="18" charset="0"/>
                <a:cs typeface="Times New Roman" panose="02020603050405020304" pitchFamily="18" charset="0"/>
              </a:rPr>
              <a:t>ВОВ (Ордена и медали</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ru-RU" sz="2400" dirty="0">
                <a:latin typeface="Times New Roman" panose="02020603050405020304" pitchFamily="18" charset="0"/>
                <a:cs typeface="Times New Roman" panose="02020603050405020304" pitchFamily="18" charset="0"/>
              </a:rPr>
              <a:t>Кармашек с карточками </a:t>
            </a:r>
            <a:r>
              <a:rPr lang="ru-RU" sz="2400" dirty="0" smtClean="0">
                <a:latin typeface="Times New Roman" panose="02020603050405020304" pitchFamily="18" charset="0"/>
                <a:cs typeface="Times New Roman" panose="02020603050405020304" pitchFamily="18" charset="0"/>
              </a:rPr>
              <a:t>дети </a:t>
            </a:r>
            <a:r>
              <a:rPr lang="ru-RU" sz="2400" dirty="0">
                <a:latin typeface="Times New Roman" panose="02020603050405020304" pitchFamily="18" charset="0"/>
                <a:cs typeface="Times New Roman" panose="02020603050405020304" pitchFamily="18" charset="0"/>
              </a:rPr>
              <a:t>– герои </a:t>
            </a:r>
            <a:r>
              <a:rPr lang="ru-RU" sz="2400" dirty="0" smtClean="0">
                <a:latin typeface="Times New Roman" panose="02020603050405020304" pitchFamily="18" charset="0"/>
                <a:cs typeface="Times New Roman" panose="02020603050405020304" pitchFamily="18" charset="0"/>
              </a:rPr>
              <a:t>ВОВ.</a:t>
            </a:r>
            <a:endParaRPr lang="ru-RU" sz="24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ru-RU" sz="2400" dirty="0" smtClean="0">
                <a:latin typeface="Times New Roman" panose="02020603050405020304" pitchFamily="18" charset="0"/>
                <a:cs typeface="Times New Roman" panose="02020603050405020304" pitchFamily="18" charset="0"/>
              </a:rPr>
              <a:t>Кармашек разрезные </a:t>
            </a:r>
            <a:r>
              <a:rPr lang="ru-RU" sz="2400" dirty="0">
                <a:latin typeface="Times New Roman" panose="02020603050405020304" pitchFamily="18" charset="0"/>
                <a:cs typeface="Times New Roman" panose="02020603050405020304" pitchFamily="18" charset="0"/>
              </a:rPr>
              <a:t>картинки: Военная техника, картинки боевых </a:t>
            </a:r>
            <a:r>
              <a:rPr lang="ru-RU" sz="2400" dirty="0" smtClean="0">
                <a:latin typeface="Times New Roman" panose="02020603050405020304" pitchFamily="18" charset="0"/>
                <a:cs typeface="Times New Roman" panose="02020603050405020304" pitchFamily="18" charset="0"/>
              </a:rPr>
              <a:t>действий.</a:t>
            </a:r>
          </a:p>
        </p:txBody>
      </p:sp>
      <p:pic>
        <p:nvPicPr>
          <p:cNvPr id="5" name="Picture 6" descr="https://avatars.mds.yandex.net/get-pdb/1572252/e2539060-baab-4566-a9fc-71df29074149/s1200?webp=fal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509120"/>
            <a:ext cx="5832648" cy="216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778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63688" y="404664"/>
            <a:ext cx="6480720" cy="6370975"/>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Дидактические игры</a:t>
            </a:r>
            <a:r>
              <a:rPr lang="ru-RU" sz="2400" b="1" dirty="0" smtClean="0">
                <a:latin typeface="Times New Roman" panose="02020603050405020304" pitchFamily="18" charset="0"/>
                <a:cs typeface="Times New Roman" panose="02020603050405020304" pitchFamily="18" charset="0"/>
              </a:rPr>
              <a:t>:</a:t>
            </a:r>
          </a:p>
          <a:p>
            <a:pPr algn="ctr"/>
            <a:endParaRPr lang="ru-RU" sz="2400" b="1"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400" dirty="0">
                <a:latin typeface="Times New Roman" panose="02020603050405020304" pitchFamily="18" charset="0"/>
                <a:cs typeface="Times New Roman" panose="02020603050405020304" pitchFamily="18" charset="0"/>
              </a:rPr>
              <a:t>«Найди тень</a:t>
            </a:r>
            <a:r>
              <a:rPr lang="ru-RU" sz="2400" dirty="0" smtClean="0">
                <a:latin typeface="Times New Roman" panose="02020603050405020304" pitchFamily="18" charset="0"/>
                <a:cs typeface="Times New Roman" panose="02020603050405020304" pitchFamily="18" charset="0"/>
              </a:rPr>
              <a:t>».</a:t>
            </a:r>
          </a:p>
          <a:p>
            <a:pPr marL="457200" indent="-457200">
              <a:buFont typeface="+mj-lt"/>
              <a:buAutoNum type="arabicPeriod"/>
            </a:pPr>
            <a:r>
              <a:rPr lang="ru-RU" sz="2400" dirty="0">
                <a:latin typeface="Times New Roman" panose="02020603050405020304" pitchFamily="18" charset="0"/>
                <a:cs typeface="Times New Roman" panose="02020603050405020304" pitchFamily="18" charset="0"/>
              </a:rPr>
              <a:t>«Лото</a:t>
            </a:r>
            <a:r>
              <a:rPr lang="ru-RU" sz="2400" dirty="0" smtClean="0">
                <a:latin typeface="Times New Roman" panose="02020603050405020304" pitchFamily="18" charset="0"/>
                <a:cs typeface="Times New Roman" panose="02020603050405020304" pitchFamily="18" charset="0"/>
              </a:rPr>
              <a:t>».</a:t>
            </a:r>
          </a:p>
          <a:p>
            <a:pPr marL="457200" indent="-457200">
              <a:buFont typeface="+mj-lt"/>
              <a:buAutoNum type="arabicPeriod"/>
            </a:pPr>
            <a:r>
              <a:rPr lang="ru-RU" sz="2400" dirty="0" smtClean="0">
                <a:latin typeface="Times New Roman" panose="02020603050405020304" pitchFamily="18" charset="0"/>
                <a:cs typeface="Times New Roman" panose="02020603050405020304" pitchFamily="18" charset="0"/>
              </a:rPr>
              <a:t>«Кому </a:t>
            </a:r>
            <a:r>
              <a:rPr lang="ru-RU" sz="2400" dirty="0">
                <a:latin typeface="Times New Roman" panose="02020603050405020304" pitchFamily="18" charset="0"/>
                <a:cs typeface="Times New Roman" panose="02020603050405020304" pitchFamily="18" charset="0"/>
              </a:rPr>
              <a:t>что нужно</a:t>
            </a:r>
            <a:r>
              <a:rPr lang="ru-RU" sz="2400" dirty="0" smtClean="0">
                <a:latin typeface="Times New Roman" panose="02020603050405020304" pitchFamily="18" charset="0"/>
                <a:cs typeface="Times New Roman" panose="02020603050405020304" pitchFamily="18" charset="0"/>
              </a:rPr>
              <a:t>?».</a:t>
            </a:r>
          </a:p>
          <a:p>
            <a:pPr marL="457200" indent="-457200">
              <a:buFont typeface="+mj-lt"/>
              <a:buAutoNum type="arabicPeriod"/>
            </a:pPr>
            <a:r>
              <a:rPr lang="ru-RU" sz="2400" dirty="0" smtClean="0">
                <a:latin typeface="Times New Roman" panose="02020603050405020304" pitchFamily="18" charset="0"/>
                <a:cs typeface="Times New Roman" panose="02020603050405020304" pitchFamily="18" charset="0"/>
              </a:rPr>
              <a:t>«Найди отличия».</a:t>
            </a:r>
          </a:p>
          <a:p>
            <a:endParaRPr lang="ru-RU" sz="2400" dirty="0">
              <a:latin typeface="Times New Roman" panose="02020603050405020304" pitchFamily="18" charset="0"/>
              <a:cs typeface="Times New Roman" panose="02020603050405020304" pitchFamily="18" charset="0"/>
            </a:endParaRPr>
          </a:p>
          <a:p>
            <a:endParaRPr lang="ru-RU" sz="2400" dirty="0" smtClean="0">
              <a:latin typeface="Times New Roman" panose="02020603050405020304" pitchFamily="18" charset="0"/>
              <a:cs typeface="Times New Roman" panose="02020603050405020304" pitchFamily="18" charset="0"/>
            </a:endParaRPr>
          </a:p>
          <a:p>
            <a:pPr algn="ctr"/>
            <a:r>
              <a:rPr lang="ru-RU" sz="2400" b="1" dirty="0" smtClean="0">
                <a:latin typeface="Times New Roman" panose="02020603050405020304" pitchFamily="18" charset="0"/>
                <a:cs typeface="Times New Roman" panose="02020603050405020304" pitchFamily="18" charset="0"/>
              </a:rPr>
              <a:t>Речевые дидактические игры:</a:t>
            </a:r>
          </a:p>
          <a:p>
            <a:pPr algn="ctr"/>
            <a:endParaRPr lang="ru-RU" sz="2400"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400" dirty="0" smtClean="0">
                <a:latin typeface="Times New Roman" panose="02020603050405020304" pitchFamily="18" charset="0"/>
                <a:cs typeface="Times New Roman" panose="02020603050405020304" pitchFamily="18" charset="0"/>
              </a:rPr>
              <a:t>«Образуй новое слово».</a:t>
            </a:r>
          </a:p>
          <a:p>
            <a:pPr marL="457200" indent="-457200">
              <a:buFont typeface="+mj-lt"/>
              <a:buAutoNum type="arabicPeriod"/>
            </a:pPr>
            <a:r>
              <a:rPr lang="ru-RU" sz="2400" dirty="0" smtClean="0">
                <a:latin typeface="Times New Roman" panose="02020603050405020304" pitchFamily="18" charset="0"/>
                <a:cs typeface="Times New Roman" panose="02020603050405020304" pitchFamily="18" charset="0"/>
              </a:rPr>
              <a:t>«Один- много».</a:t>
            </a:r>
          </a:p>
          <a:p>
            <a:pPr marL="457200" indent="-457200">
              <a:buFont typeface="+mj-lt"/>
              <a:buAutoNum type="arabicPeriod"/>
            </a:pPr>
            <a:r>
              <a:rPr lang="ru-RU" sz="2400" dirty="0" smtClean="0">
                <a:latin typeface="Times New Roman" panose="02020603050405020304" pitchFamily="18" charset="0"/>
                <a:cs typeface="Times New Roman" panose="02020603050405020304" pitchFamily="18" charset="0"/>
              </a:rPr>
              <a:t>«Скажи на оборот».</a:t>
            </a:r>
          </a:p>
          <a:p>
            <a:pPr marL="457200" indent="-457200">
              <a:buFont typeface="+mj-lt"/>
              <a:buAutoNum type="arabicPeriod"/>
            </a:pPr>
            <a:r>
              <a:rPr lang="ru-RU" sz="2400" dirty="0" smtClean="0">
                <a:latin typeface="Times New Roman" panose="02020603050405020304" pitchFamily="18" charset="0"/>
                <a:cs typeface="Times New Roman" panose="02020603050405020304" pitchFamily="18" charset="0"/>
              </a:rPr>
              <a:t>«Что у мальчика?».</a:t>
            </a:r>
          </a:p>
          <a:p>
            <a:pPr marL="457200" indent="-457200">
              <a:buFont typeface="+mj-lt"/>
              <a:buAutoNum type="arabicPeriod"/>
            </a:pPr>
            <a:r>
              <a:rPr lang="ru-RU" sz="2400" dirty="0" smtClean="0">
                <a:latin typeface="Times New Roman" panose="02020603050405020304" pitchFamily="18" charset="0"/>
                <a:cs typeface="Times New Roman" panose="02020603050405020304" pitchFamily="18" charset="0"/>
              </a:rPr>
              <a:t>«Сосчитай».</a:t>
            </a:r>
          </a:p>
          <a:p>
            <a:pPr marL="457200" indent="-457200">
              <a:buFont typeface="+mj-lt"/>
              <a:buAutoNum type="arabicPeriod"/>
            </a:pPr>
            <a:r>
              <a:rPr lang="ru-RU" sz="2400" dirty="0" smtClean="0">
                <a:latin typeface="Times New Roman" panose="02020603050405020304" pitchFamily="18" charset="0"/>
                <a:cs typeface="Times New Roman" panose="02020603050405020304" pitchFamily="18" charset="0"/>
              </a:rPr>
              <a:t>«</a:t>
            </a:r>
            <a:r>
              <a:rPr lang="ru-RU" sz="2400" dirty="0" err="1" smtClean="0">
                <a:latin typeface="Times New Roman" panose="02020603050405020304" pitchFamily="18" charset="0"/>
                <a:cs typeface="Times New Roman" panose="02020603050405020304" pitchFamily="18" charset="0"/>
              </a:rPr>
              <a:t>Загадки,пословицы</a:t>
            </a:r>
            <a:r>
              <a:rPr lang="ru-RU" sz="2400" dirty="0" smtClean="0">
                <a:latin typeface="Times New Roman" panose="02020603050405020304" pitchFamily="18" charset="0"/>
                <a:cs typeface="Times New Roman" panose="02020603050405020304" pitchFamily="18" charset="0"/>
              </a:rPr>
              <a:t>».</a:t>
            </a:r>
          </a:p>
          <a:p>
            <a:pPr marL="457200" indent="-457200">
              <a:buFont typeface="+mj-lt"/>
              <a:buAutoNum type="arabicPeriod"/>
            </a:pPr>
            <a:endParaRPr lang="ru-RU"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4778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0b73/000f9bd2-9cc0d9df/hello_html_769133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19672" y="332656"/>
            <a:ext cx="6984776" cy="4154984"/>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Для совместной деятельности ребенка и взрослого предусмотрен материал: военные песни, </a:t>
            </a:r>
            <a:r>
              <a:rPr lang="ru-RU" sz="2400" dirty="0" smtClean="0">
                <a:latin typeface="Times New Roman" panose="02020603050405020304" pitchFamily="18" charset="0"/>
                <a:cs typeface="Times New Roman" panose="02020603050405020304" pitchFamily="18" charset="0"/>
              </a:rPr>
              <a:t>стихи.</a:t>
            </a:r>
          </a:p>
          <a:p>
            <a:r>
              <a:rPr lang="ru-RU" sz="2400" dirty="0">
                <a:latin typeface="Times New Roman" panose="02020603050405020304" pitchFamily="18" charset="0"/>
                <a:cs typeface="Times New Roman" panose="02020603050405020304" pitchFamily="18" charset="0"/>
              </a:rPr>
              <a:t>И</a:t>
            </a:r>
            <a:r>
              <a:rPr lang="ru-RU" sz="2400" dirty="0" smtClean="0">
                <a:latin typeface="Times New Roman" panose="02020603050405020304" pitchFamily="18" charset="0"/>
                <a:cs typeface="Times New Roman" panose="02020603050405020304" pitchFamily="18" charset="0"/>
              </a:rPr>
              <a:t>нформационные </a:t>
            </a:r>
            <a:r>
              <a:rPr lang="ru-RU" sz="2400" dirty="0">
                <a:latin typeface="Times New Roman" panose="02020603050405020304" pitchFamily="18" charset="0"/>
                <a:cs typeface="Times New Roman" panose="02020603050405020304" pitchFamily="18" charset="0"/>
              </a:rPr>
              <a:t>книжки </a:t>
            </a:r>
            <a:r>
              <a:rPr lang="en-US"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беседы с ребенком о ВОВ</a:t>
            </a:r>
            <a:r>
              <a:rPr lang="en-US"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и Защитники Отечества (карточки с текстом и рекомендациями).</a:t>
            </a:r>
          </a:p>
          <a:p>
            <a:r>
              <a:rPr lang="ru-RU" sz="2400" dirty="0" smtClean="0">
                <a:latin typeface="Times New Roman" panose="02020603050405020304" pitchFamily="18" charset="0"/>
                <a:cs typeface="Times New Roman" panose="02020603050405020304" pitchFamily="18" charset="0"/>
              </a:rPr>
              <a:t>Для </a:t>
            </a:r>
            <a:r>
              <a:rPr lang="ru-RU" sz="2400" dirty="0">
                <a:latin typeface="Times New Roman" panose="02020603050405020304" pitchFamily="18" charset="0"/>
                <a:cs typeface="Times New Roman" panose="02020603050405020304" pitchFamily="18" charset="0"/>
              </a:rPr>
              <a:t>самостоятельной деятельности  детей можно </a:t>
            </a:r>
            <a:r>
              <a:rPr lang="ru-RU" sz="2400" dirty="0" smtClean="0">
                <a:latin typeface="Times New Roman" panose="02020603050405020304" pitchFamily="18" charset="0"/>
                <a:cs typeface="Times New Roman" panose="02020603050405020304" pitchFamily="18" charset="0"/>
              </a:rPr>
              <a:t>использовать</a:t>
            </a:r>
            <a:r>
              <a:rPr lang="ru-RU" sz="2400" dirty="0">
                <a:latin typeface="Times New Roman" panose="02020603050405020304" pitchFamily="18" charset="0"/>
                <a:cs typeface="Times New Roman" panose="02020603050405020304" pitchFamily="18" charset="0"/>
              </a:rPr>
              <a:t>: фотографии, </a:t>
            </a:r>
            <a:r>
              <a:rPr lang="ru-RU" sz="2400" dirty="0" smtClean="0">
                <a:latin typeface="Times New Roman" panose="02020603050405020304" pitchFamily="18" charset="0"/>
                <a:cs typeface="Times New Roman" panose="02020603050405020304" pitchFamily="18" charset="0"/>
              </a:rPr>
              <a:t>раскраски, открытки.</a:t>
            </a:r>
          </a:p>
          <a:p>
            <a:r>
              <a:rPr lang="ru-RU" sz="2400" dirty="0">
                <a:latin typeface="Times New Roman" panose="02020603050405020304" pitchFamily="18" charset="0"/>
                <a:cs typeface="Times New Roman" panose="02020603050405020304" pitchFamily="18" charset="0"/>
              </a:rPr>
              <a:t>Благодаря этой форме работы дети многое узнали о </a:t>
            </a:r>
            <a:r>
              <a:rPr lang="ru-RU" sz="2400" dirty="0" smtClean="0">
                <a:latin typeface="Times New Roman" panose="02020603050405020304" pitchFamily="18" charset="0"/>
                <a:cs typeface="Times New Roman" panose="02020603050405020304" pitchFamily="18" charset="0"/>
              </a:rPr>
              <a:t>ВОВ. Работа </a:t>
            </a:r>
            <a:r>
              <a:rPr lang="ru-RU" sz="2400" dirty="0">
                <a:latin typeface="Times New Roman" panose="02020603050405020304" pitchFamily="18" charset="0"/>
                <a:cs typeface="Times New Roman" panose="02020603050405020304" pitchFamily="18" charset="0"/>
              </a:rPr>
              <a:t>с </a:t>
            </a:r>
            <a:r>
              <a:rPr lang="ru-RU" sz="2400" dirty="0" err="1">
                <a:latin typeface="Times New Roman" panose="02020603050405020304" pitchFamily="18" charset="0"/>
                <a:cs typeface="Times New Roman" panose="02020603050405020304" pitchFamily="18" charset="0"/>
              </a:rPr>
              <a:t>лепбуком</a:t>
            </a:r>
            <a:r>
              <a:rPr lang="ru-RU" sz="2400" dirty="0">
                <a:latin typeface="Times New Roman" panose="02020603050405020304" pitchFamily="18" charset="0"/>
                <a:cs typeface="Times New Roman" panose="02020603050405020304" pitchFamily="18" charset="0"/>
              </a:rPr>
              <a:t> позволила разнообразить работу и повысила познавательный интерес у детей.</a:t>
            </a:r>
            <a:endParaRPr lang="ru-RU" sz="2400" dirty="0" smtClean="0">
              <a:latin typeface="Times New Roman" panose="02020603050405020304" pitchFamily="18" charset="0"/>
              <a:cs typeface="Times New Roman" panose="02020603050405020304" pitchFamily="18" charset="0"/>
            </a:endParaRPr>
          </a:p>
        </p:txBody>
      </p:sp>
      <p:pic>
        <p:nvPicPr>
          <p:cNvPr id="4" name="Picture 6" descr="https://avatars.mds.yandex.net/get-pdb/1572252/e2539060-baab-4566-a9fc-71df29074149/s1200?webp=fal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5" y="4563764"/>
            <a:ext cx="6172831" cy="229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778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875</Words>
  <Application>Microsoft Office PowerPoint</Application>
  <PresentationFormat>Экран (4:3)</PresentationFormat>
  <Paragraphs>112</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User</cp:lastModifiedBy>
  <cp:revision>21</cp:revision>
  <dcterms:modified xsi:type="dcterms:W3CDTF">2020-05-02T15:00:27Z</dcterms:modified>
</cp:coreProperties>
</file>